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12192000" cy="6858000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-18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-18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-18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-18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-18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-18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-18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-18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-18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A6B8"/>
    <a:srgbClr val="77AABF"/>
    <a:srgbClr val="87A1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7C15D6-3034-47E8-9CC4-400C1FB56E54}" v="26" dt="2025-01-06T17:54:50.5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8" autoAdjust="0"/>
    <p:restoredTop sz="94660"/>
  </p:normalViewPr>
  <p:slideViewPr>
    <p:cSldViewPr snapToGrid="0">
      <p:cViewPr varScale="1">
        <p:scale>
          <a:sx n="69" d="100"/>
          <a:sy n="69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nga Bogár" userId="d4c71cc7780e4cc9" providerId="LiveId" clId="{357C15D6-3034-47E8-9CC4-400C1FB56E54}"/>
    <pc:docChg chg="undo custSel addSld modSld">
      <pc:chgData name="Kinga Bogár" userId="d4c71cc7780e4cc9" providerId="LiveId" clId="{357C15D6-3034-47E8-9CC4-400C1FB56E54}" dt="2025-01-06T17:54:50.530" v="361" actId="1076"/>
      <pc:docMkLst>
        <pc:docMk/>
      </pc:docMkLst>
      <pc:sldChg chg="modSp mod">
        <pc:chgData name="Kinga Bogár" userId="d4c71cc7780e4cc9" providerId="LiveId" clId="{357C15D6-3034-47E8-9CC4-400C1FB56E54}" dt="2025-01-06T17:37:24.834" v="106" actId="207"/>
        <pc:sldMkLst>
          <pc:docMk/>
          <pc:sldMk cId="0" sldId="256"/>
        </pc:sldMkLst>
        <pc:spChg chg="mod">
          <ac:chgData name="Kinga Bogár" userId="d4c71cc7780e4cc9" providerId="LiveId" clId="{357C15D6-3034-47E8-9CC4-400C1FB56E54}" dt="2025-01-06T17:37:20.045" v="105" actId="207"/>
          <ac:spMkLst>
            <pc:docMk/>
            <pc:sldMk cId="0" sldId="256"/>
            <ac:spMk id="2" creationId="{05AB986F-CFE9-1DB8-A895-09C9E4C08220}"/>
          </ac:spMkLst>
        </pc:spChg>
        <pc:spChg chg="mod">
          <ac:chgData name="Kinga Bogár" userId="d4c71cc7780e4cc9" providerId="LiveId" clId="{357C15D6-3034-47E8-9CC4-400C1FB56E54}" dt="2025-01-06T17:37:24.834" v="106" actId="207"/>
          <ac:spMkLst>
            <pc:docMk/>
            <pc:sldMk cId="0" sldId="256"/>
            <ac:spMk id="2055" creationId="{6C9E3B07-C1C4-6171-887E-F9391290529D}"/>
          </ac:spMkLst>
        </pc:spChg>
      </pc:sldChg>
      <pc:sldChg chg="modSp mod">
        <pc:chgData name="Kinga Bogár" userId="d4c71cc7780e4cc9" providerId="LiveId" clId="{357C15D6-3034-47E8-9CC4-400C1FB56E54}" dt="2025-01-06T17:37:11.640" v="104" actId="207"/>
        <pc:sldMkLst>
          <pc:docMk/>
          <pc:sldMk cId="0" sldId="257"/>
        </pc:sldMkLst>
        <pc:spChg chg="mod">
          <ac:chgData name="Kinga Bogár" userId="d4c71cc7780e4cc9" providerId="LiveId" clId="{357C15D6-3034-47E8-9CC4-400C1FB56E54}" dt="2025-01-06T17:37:11.640" v="104" actId="207"/>
          <ac:spMkLst>
            <pc:docMk/>
            <pc:sldMk cId="0" sldId="257"/>
            <ac:spMk id="2" creationId="{730F1B71-E607-FB88-C014-88BC54A98A8C}"/>
          </ac:spMkLst>
        </pc:spChg>
        <pc:spChg chg="mod">
          <ac:chgData name="Kinga Bogár" userId="d4c71cc7780e4cc9" providerId="LiveId" clId="{357C15D6-3034-47E8-9CC4-400C1FB56E54}" dt="2025-01-06T17:31:26.517" v="64" actId="20577"/>
          <ac:spMkLst>
            <pc:docMk/>
            <pc:sldMk cId="0" sldId="257"/>
            <ac:spMk id="3" creationId="{7E3564FD-6079-B197-8D09-716849E46AA9}"/>
          </ac:spMkLst>
        </pc:spChg>
      </pc:sldChg>
      <pc:sldChg chg="modSp mod">
        <pc:chgData name="Kinga Bogár" userId="d4c71cc7780e4cc9" providerId="LiveId" clId="{357C15D6-3034-47E8-9CC4-400C1FB56E54}" dt="2025-01-06T17:35:09.459" v="94" actId="1076"/>
        <pc:sldMkLst>
          <pc:docMk/>
          <pc:sldMk cId="0" sldId="258"/>
        </pc:sldMkLst>
        <pc:spChg chg="mod">
          <ac:chgData name="Kinga Bogár" userId="d4c71cc7780e4cc9" providerId="LiveId" clId="{357C15D6-3034-47E8-9CC4-400C1FB56E54}" dt="2025-01-06T17:35:01.065" v="93" actId="1076"/>
          <ac:spMkLst>
            <pc:docMk/>
            <pc:sldMk cId="0" sldId="258"/>
            <ac:spMk id="2" creationId="{8CF52FC1-93DD-32CC-A2D2-537CC1F60BB4}"/>
          </ac:spMkLst>
        </pc:spChg>
        <pc:spChg chg="mod">
          <ac:chgData name="Kinga Bogár" userId="d4c71cc7780e4cc9" providerId="LiveId" clId="{357C15D6-3034-47E8-9CC4-400C1FB56E54}" dt="2025-01-06T17:35:09.459" v="94" actId="1076"/>
          <ac:spMkLst>
            <pc:docMk/>
            <pc:sldMk cId="0" sldId="258"/>
            <ac:spMk id="4101" creationId="{663D3E8B-688E-5A8B-2A37-4107E3ECFC84}"/>
          </ac:spMkLst>
        </pc:spChg>
      </pc:sldChg>
      <pc:sldChg chg="modSp mod">
        <pc:chgData name="Kinga Bogár" userId="d4c71cc7780e4cc9" providerId="LiveId" clId="{357C15D6-3034-47E8-9CC4-400C1FB56E54}" dt="2025-01-06T17:39:25.579" v="121" actId="207"/>
        <pc:sldMkLst>
          <pc:docMk/>
          <pc:sldMk cId="0" sldId="259"/>
        </pc:sldMkLst>
        <pc:spChg chg="mod">
          <ac:chgData name="Kinga Bogár" userId="d4c71cc7780e4cc9" providerId="LiveId" clId="{357C15D6-3034-47E8-9CC4-400C1FB56E54}" dt="2025-01-06T17:39:25.579" v="121" actId="207"/>
          <ac:spMkLst>
            <pc:docMk/>
            <pc:sldMk cId="0" sldId="259"/>
            <ac:spMk id="2" creationId="{E08F200A-AE5F-DDAC-B80D-F2A8EDB4ACDD}"/>
          </ac:spMkLst>
        </pc:spChg>
        <pc:spChg chg="mod">
          <ac:chgData name="Kinga Bogár" userId="d4c71cc7780e4cc9" providerId="LiveId" clId="{357C15D6-3034-47E8-9CC4-400C1FB56E54}" dt="2025-01-06T17:39:20.700" v="120" actId="207"/>
          <ac:spMkLst>
            <pc:docMk/>
            <pc:sldMk cId="0" sldId="259"/>
            <ac:spMk id="5127" creationId="{A6640498-585C-3492-2153-1E3D1400EB19}"/>
          </ac:spMkLst>
        </pc:spChg>
      </pc:sldChg>
      <pc:sldChg chg="modSp mod">
        <pc:chgData name="Kinga Bogár" userId="d4c71cc7780e4cc9" providerId="LiveId" clId="{357C15D6-3034-47E8-9CC4-400C1FB56E54}" dt="2025-01-06T17:42:59.753" v="198" actId="1076"/>
        <pc:sldMkLst>
          <pc:docMk/>
          <pc:sldMk cId="0" sldId="260"/>
        </pc:sldMkLst>
        <pc:spChg chg="mod">
          <ac:chgData name="Kinga Bogár" userId="d4c71cc7780e4cc9" providerId="LiveId" clId="{357C15D6-3034-47E8-9CC4-400C1FB56E54}" dt="2025-01-06T17:42:59.753" v="198" actId="1076"/>
          <ac:spMkLst>
            <pc:docMk/>
            <pc:sldMk cId="0" sldId="260"/>
            <ac:spMk id="2" creationId="{B6391D35-6C41-A04A-D3EB-1C00B3585068}"/>
          </ac:spMkLst>
        </pc:spChg>
        <pc:spChg chg="mod">
          <ac:chgData name="Kinga Bogár" userId="d4c71cc7780e4cc9" providerId="LiveId" clId="{357C15D6-3034-47E8-9CC4-400C1FB56E54}" dt="2025-01-06T17:42:49.015" v="197" actId="1076"/>
          <ac:spMkLst>
            <pc:docMk/>
            <pc:sldMk cId="0" sldId="260"/>
            <ac:spMk id="6150" creationId="{BC392EC1-CF3B-85DE-0522-CA1BFAE74890}"/>
          </ac:spMkLst>
        </pc:spChg>
      </pc:sldChg>
      <pc:sldChg chg="modSp mod">
        <pc:chgData name="Kinga Bogár" userId="d4c71cc7780e4cc9" providerId="LiveId" clId="{357C15D6-3034-47E8-9CC4-400C1FB56E54}" dt="2025-01-06T17:54:50.530" v="361" actId="1076"/>
        <pc:sldMkLst>
          <pc:docMk/>
          <pc:sldMk cId="0" sldId="261"/>
        </pc:sldMkLst>
        <pc:spChg chg="mod">
          <ac:chgData name="Kinga Bogár" userId="d4c71cc7780e4cc9" providerId="LiveId" clId="{357C15D6-3034-47E8-9CC4-400C1FB56E54}" dt="2025-01-06T17:54:50.530" v="361" actId="1076"/>
          <ac:spMkLst>
            <pc:docMk/>
            <pc:sldMk cId="0" sldId="261"/>
            <ac:spMk id="2" creationId="{E952F184-B229-2761-EEDF-ED0773116E82}"/>
          </ac:spMkLst>
        </pc:spChg>
      </pc:sldChg>
      <pc:sldChg chg="addSp delSp modSp new mod setBg">
        <pc:chgData name="Kinga Bogár" userId="d4c71cc7780e4cc9" providerId="LiveId" clId="{357C15D6-3034-47E8-9CC4-400C1FB56E54}" dt="2025-01-06T17:53:26.638" v="302" actId="207"/>
        <pc:sldMkLst>
          <pc:docMk/>
          <pc:sldMk cId="368198688" sldId="262"/>
        </pc:sldMkLst>
        <pc:spChg chg="mod">
          <ac:chgData name="Kinga Bogár" userId="d4c71cc7780e4cc9" providerId="LiveId" clId="{357C15D6-3034-47E8-9CC4-400C1FB56E54}" dt="2025-01-06T17:51:30.591" v="299" actId="26606"/>
          <ac:spMkLst>
            <pc:docMk/>
            <pc:sldMk cId="368198688" sldId="262"/>
            <ac:spMk id="2" creationId="{DC9826DD-8B39-1060-6B71-341B1294D14D}"/>
          </ac:spMkLst>
        </pc:spChg>
        <pc:spChg chg="mod">
          <ac:chgData name="Kinga Bogár" userId="d4c71cc7780e4cc9" providerId="LiveId" clId="{357C15D6-3034-47E8-9CC4-400C1FB56E54}" dt="2025-01-06T17:53:26.638" v="302" actId="207"/>
          <ac:spMkLst>
            <pc:docMk/>
            <pc:sldMk cId="368198688" sldId="262"/>
            <ac:spMk id="3" creationId="{62250FEF-1612-015D-E593-2794836C1410}"/>
          </ac:spMkLst>
        </pc:spChg>
        <pc:spChg chg="add del">
          <ac:chgData name="Kinga Bogár" userId="d4c71cc7780e4cc9" providerId="LiveId" clId="{357C15D6-3034-47E8-9CC4-400C1FB56E54}" dt="2025-01-06T17:51:30.559" v="298" actId="26606"/>
          <ac:spMkLst>
            <pc:docMk/>
            <pc:sldMk cId="368198688" sldId="262"/>
            <ac:spMk id="8" creationId="{8BBC959F-CAB6-4E23-81DE-E0BBF2B7E073}"/>
          </ac:spMkLst>
        </pc:spChg>
        <pc:spChg chg="add del">
          <ac:chgData name="Kinga Bogár" userId="d4c71cc7780e4cc9" providerId="LiveId" clId="{357C15D6-3034-47E8-9CC4-400C1FB56E54}" dt="2025-01-06T17:51:30.559" v="298" actId="26606"/>
          <ac:spMkLst>
            <pc:docMk/>
            <pc:sldMk cId="368198688" sldId="262"/>
            <ac:spMk id="10" creationId="{7A94DEED-5E0F-4E41-A445-58C14864C34A}"/>
          </ac:spMkLst>
        </pc:spChg>
        <pc:spChg chg="add del">
          <ac:chgData name="Kinga Bogár" userId="d4c71cc7780e4cc9" providerId="LiveId" clId="{357C15D6-3034-47E8-9CC4-400C1FB56E54}" dt="2025-01-06T17:51:30.559" v="298" actId="26606"/>
          <ac:spMkLst>
            <pc:docMk/>
            <pc:sldMk cId="368198688" sldId="262"/>
            <ac:spMk id="12" creationId="{5E1FEFA6-7D4F-4746-AE64-D4D52FE76DC2}"/>
          </ac:spMkLst>
        </pc:spChg>
        <pc:spChg chg="add">
          <ac:chgData name="Kinga Bogár" userId="d4c71cc7780e4cc9" providerId="LiveId" clId="{357C15D6-3034-47E8-9CC4-400C1FB56E54}" dt="2025-01-06T17:51:30.591" v="299" actId="26606"/>
          <ac:spMkLst>
            <pc:docMk/>
            <pc:sldMk cId="368198688" sldId="262"/>
            <ac:spMk id="14" creationId="{0BC37474-18AF-4624-880A-2ACF6A6507D7}"/>
          </ac:spMkLst>
        </pc:spChg>
        <pc:spChg chg="add">
          <ac:chgData name="Kinga Bogár" userId="d4c71cc7780e4cc9" providerId="LiveId" clId="{357C15D6-3034-47E8-9CC4-400C1FB56E54}" dt="2025-01-06T17:51:30.591" v="299" actId="26606"/>
          <ac:spMkLst>
            <pc:docMk/>
            <pc:sldMk cId="368198688" sldId="262"/>
            <ac:spMk id="15" creationId="{6BD1C247-1E5B-4399-87F8-31C532F0A276}"/>
          </ac:spMkLst>
        </pc:spChg>
        <pc:spChg chg="add">
          <ac:chgData name="Kinga Bogár" userId="d4c71cc7780e4cc9" providerId="LiveId" clId="{357C15D6-3034-47E8-9CC4-400C1FB56E54}" dt="2025-01-06T17:51:30.591" v="299" actId="26606"/>
          <ac:spMkLst>
            <pc:docMk/>
            <pc:sldMk cId="368198688" sldId="262"/>
            <ac:spMk id="16" creationId="{D3F0F311-CB15-4C1D-937F-8DBB429D8E9E}"/>
          </ac:spMkLst>
        </pc:spChg>
        <pc:spChg chg="add">
          <ac:chgData name="Kinga Bogár" userId="d4c71cc7780e4cc9" providerId="LiveId" clId="{357C15D6-3034-47E8-9CC4-400C1FB56E54}" dt="2025-01-06T17:51:30.591" v="299" actId="26606"/>
          <ac:spMkLst>
            <pc:docMk/>
            <pc:sldMk cId="368198688" sldId="262"/>
            <ac:spMk id="17" creationId="{E6F70DE8-A2A4-4336-A602-73036FEDC79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DC9EB-A4AC-8DC3-0355-1B66C82A7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14AE2-0BC8-471F-84D6-E8C80AAFA6F5}" type="datetime1">
              <a:rPr lang="en-US"/>
              <a:pPr>
                <a:defRPr/>
              </a:pPr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A9B26-ED5F-0D79-6998-DE84F8993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AD1AA-5727-4067-7BFC-95AC916B3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0C0BA-E1BB-4824-9C39-CED1F5CEB1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35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35159-8308-8A29-BC0A-6F2115C28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BBB1A-B064-4158-B011-AF405C7D0C27}" type="datetime1">
              <a:rPr lang="en-US"/>
              <a:pPr>
                <a:defRPr/>
              </a:pPr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53B9E-E2D3-3851-9B1D-050C334E4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C411E-1831-DFA7-DA1F-7AC18DA77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A69FB-D0F1-4410-B2F3-303A9E3F8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2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468A5-07E5-59C5-4E08-E3C0D4980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AC03D-6700-40F2-8339-E3F74D784360}" type="datetime1">
              <a:rPr lang="en-US"/>
              <a:pPr>
                <a:defRPr/>
              </a:pPr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46905-33A5-98E1-F2C5-1A1F88C02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629DE-0562-5F78-4424-FB125B4DF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8AC7C-D9FA-416C-A18F-F2009CB6C1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23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FC9EE-C39D-C346-A5F3-4963B0C0F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4A18C-8FAA-49E0-AA82-D18764FC4433}" type="datetime1">
              <a:rPr lang="en-US"/>
              <a:pPr>
                <a:defRPr/>
              </a:pPr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0BA6A-1A9A-8A45-8215-54935F10A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FBDBC-DB51-21FF-8CC7-A0E2E057A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5E30C-EA8A-4996-B47A-94C86F881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943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5F1DE-2D9B-06F7-0C96-57A0F8005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98230-C539-49E2-B6AD-8898D347FACF}" type="datetime1">
              <a:rPr lang="en-US"/>
              <a:pPr>
                <a:defRPr/>
              </a:pPr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5DCA6-0690-EE51-2CB3-72D7B6108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7741D-2FE8-977F-8868-699EB595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653E9-7053-4566-9752-F973B75D1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520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3DFB2F5-42C3-0A08-787D-065BB1B90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32EFB-8EED-41AD-9FAF-9997F1258092}" type="datetime1">
              <a:rPr lang="en-US"/>
              <a:pPr>
                <a:defRPr/>
              </a:pPr>
              <a:t>4/13/2026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8952F49-13B7-BB9F-0BFA-792E9377A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C6B792A-92FF-77E7-0C8B-4A5D6D873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1D1EA-A8E8-4BE1-B457-1F29340546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29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49FA372-BF2D-508A-9DC8-D6BB1E356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1889F-688C-4C0C-8771-EC22D81539FA}" type="datetime1">
              <a:rPr lang="en-US"/>
              <a:pPr>
                <a:defRPr/>
              </a:pPr>
              <a:t>4/13/2026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97B8F85-E7FC-9161-A704-40663F1A3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3F5774-F03B-F6DF-E146-3D443C213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2D465-2D92-4C94-A768-98131F183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37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A44EE5D-69F3-281B-7B8F-DB9D9A2DA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4BD45-40BF-4D1A-9704-A643274E527D}" type="datetime1">
              <a:rPr lang="en-US"/>
              <a:pPr>
                <a:defRPr/>
              </a:pPr>
              <a:t>4/13/2026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2D88BC8-2F1C-41BB-2C14-9F4E86F6F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0D85BF6-FC1F-C859-9B0A-61E8F1A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B5D28-5FB8-43F8-83E3-DC63BE12F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191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4971B85-BC29-8BB4-5459-7A0418514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B330D-BFB8-4B98-9E4F-C430E7FBF967}" type="datetime1">
              <a:rPr lang="en-US"/>
              <a:pPr>
                <a:defRPr/>
              </a:pPr>
              <a:t>4/13/2026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08F2B13-2BA9-201D-5663-F680B7B53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883F9CC-7B32-FB59-A4C0-B637775BE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F692B-E1B4-4721-8F18-905C354EE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64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D0EA86B-0951-2DB3-BEBA-0F797968A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A4799-BE4C-4C8E-91F1-460E18A7DEED}" type="datetime1">
              <a:rPr lang="en-US"/>
              <a:pPr>
                <a:defRPr/>
              </a:pPr>
              <a:t>4/13/2026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ABEA47F-0974-1230-CB61-17B4E1F15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00E91C-ADEC-2D5E-0BAE-06420F23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71828-FA1C-4BB5-B734-F0E954266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56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0BEB07F-69C3-28DA-87D7-8DECA2309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5C92A-620B-4F56-88EF-5D2F42000E85}" type="datetime1">
              <a:rPr lang="en-US"/>
              <a:pPr>
                <a:defRPr/>
              </a:pPr>
              <a:t>4/13/2026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6B35FDD-EAAF-E662-6AA7-25DB1A20E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B69552-7EFB-BD02-92B0-9E6209233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83AC2-3F69-486B-954F-B2742B04A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9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F240245-B46F-6C2A-A2A4-D9C832F1FE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685800"/>
            <a:ext cx="94869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A17D557-5244-DE9F-677F-34FE828E46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2254250"/>
            <a:ext cx="9486900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/>
              <a:t>Click to edit Master text styles</a:t>
            </a:r>
          </a:p>
          <a:p>
            <a:pPr lvl="1"/>
            <a:r>
              <a:rPr lang="en-US" altLang="hu-HU"/>
              <a:t>Second level</a:t>
            </a:r>
          </a:p>
          <a:p>
            <a:pPr lvl="2"/>
            <a:r>
              <a:rPr lang="en-US" altLang="hu-HU"/>
              <a:t>Third level</a:t>
            </a:r>
          </a:p>
          <a:p>
            <a:pPr lvl="3"/>
            <a:r>
              <a:rPr lang="en-US" altLang="hu-HU"/>
              <a:t>Fourth level</a:t>
            </a:r>
          </a:p>
          <a:p>
            <a:pPr lvl="4"/>
            <a:r>
              <a:rPr lang="en-US" altLang="hu-HU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6C373-6FB2-3405-C581-2A86C7D819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432" y="3223418"/>
            <a:ext cx="4114800" cy="411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cap="all" spc="300" baseline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F6E4E3-877F-4F24-85BC-FF092F86B4C8}" type="datetime1">
              <a:rPr lang="en-US"/>
              <a:pPr>
                <a:defRPr/>
              </a:pPr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9EAEC-BB2F-C9EB-1DFE-78C94AF6D1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49" y="3224212"/>
            <a:ext cx="4114800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cap="all" spc="300" baseline="0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A7DA1-F012-EEEB-E853-FEEC5E80D0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5675" y="6356350"/>
            <a:ext cx="873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pc="30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09F76C-CBB4-49F4-8838-800C3A2C6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oudy Old Style" panose="02020502050305020303" pitchFamily="18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oudy Old Style" panose="02020502050305020303" pitchFamily="18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oudy Old Style" panose="02020502050305020303" pitchFamily="18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oudy Old Style" panose="02020502050305020303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oudy Old Style" panose="02020502050305020303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oudy Old Style" panose="02020502050305020303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oudy Old Style" panose="02020502050305020303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oudy Old Style" panose="02020502050305020303" pitchFamily="18" charset="0"/>
        </a:defRPr>
      </a:lvl9pPr>
    </p:titleStyle>
    <p:bodyStyle>
      <a:lvl1pPr marL="228600" indent="-228600" algn="l" rtl="0" fontAlgn="base">
        <a:spcBef>
          <a:spcPts val="1000"/>
        </a:spcBef>
        <a:spcAft>
          <a:spcPct val="0"/>
        </a:spcAft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rtl="0" fontAlgn="base">
        <a:spcBef>
          <a:spcPts val="500"/>
        </a:spcBef>
        <a:spcAft>
          <a:spcPct val="0"/>
        </a:spcAft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ts val="500"/>
        </a:spcBef>
        <a:spcAft>
          <a:spcPct val="0"/>
        </a:spcAft>
        <a:buSzPct val="70000"/>
        <a:buFont typeface="Arial" panose="020B0604020202020204" pitchFamily="34" charset="0"/>
        <a:buChar char="•"/>
        <a:defRPr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ts val="500"/>
        </a:spcBef>
        <a:spcAft>
          <a:spcPct val="0"/>
        </a:spcAft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ts val="500"/>
        </a:spcBef>
        <a:spcAft>
          <a:spcPct val="0"/>
        </a:spcAft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mix.hu/fileok/tanulmanyok/csinaljuk_jol-energiamegtakaritas_az_iskolakban-utmutato_iskolai_energetikusoknak.pdf" TargetMode="External"/><Relationship Id="rId2" Type="http://schemas.openxmlformats.org/officeDocument/2006/relationships/hyperlink" Target="https://www.zoldbolt.hu/magazin/hogyan-zoldithetjuk-az-ovodat-iskolat-6-tipp-gyerekeknek-es-pedagogusoknak?srsltid=AfmBOoo7Srb0OZA4wqqy0bnai_ky9cPo1bIQZ7ppODbTxpHSvZtKAXY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7.sk/tajaink/tegyunk-tobbet-kornyezetunkert-a-fold-napja-vasaruton-kepekkel" TargetMode="External"/><Relationship Id="rId5" Type="http://schemas.openxmlformats.org/officeDocument/2006/relationships/hyperlink" Target="http://ecolounge.hu/nagyvilag/telepulesfasitas-meg-egy-evig-lehet-palyazni" TargetMode="External"/><Relationship Id="rId4" Type="http://schemas.openxmlformats.org/officeDocument/2006/relationships/hyperlink" Target="https://hu.wikipedia.org/wiki/Fenntarthat%C3%B3_fejl%C5%91d%C3%A9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 descr="&quot;&quot;">
            <a:extLst>
              <a:ext uri="{FF2B5EF4-FFF2-40B4-BE49-F238E27FC236}">
                <a16:creationId xmlns:a16="http://schemas.microsoft.com/office/drawing/2014/main" id="{D337FF2A-DFF4-D1E4-3508-3888A68BDFA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EB3A2509-C3EE-AEB4-ADAE-EC1C01574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4" r="28375" b="-2"/>
          <a:stretch>
            <a:fillRect/>
          </a:stretch>
        </p:blipFill>
        <p:spPr bwMode="auto">
          <a:xfrm>
            <a:off x="0" y="0"/>
            <a:ext cx="476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 descr="&quot;&quot;">
            <a:extLst>
              <a:ext uri="{FF2B5EF4-FFF2-40B4-BE49-F238E27FC236}">
                <a16:creationId xmlns:a16="http://schemas.microsoft.com/office/drawing/2014/main" id="{2BE0A596-18D9-A409-35A2-DBA440563C6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10113" y="0"/>
            <a:ext cx="7481887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3" name="Rectangle 12" descr="&quot;&quot;">
            <a:extLst>
              <a:ext uri="{FF2B5EF4-FFF2-40B4-BE49-F238E27FC236}">
                <a16:creationId xmlns:a16="http://schemas.microsoft.com/office/drawing/2014/main" id="{CF51B71F-EB1C-7A2C-8A55-377A5B210CA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410200" y="685800"/>
            <a:ext cx="6099175" cy="5486400"/>
          </a:xfrm>
          <a:prstGeom prst="rect">
            <a:avLst/>
          </a:prstGeom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5AB986F-CFE9-1DB8-A895-09C9E4C082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0200" y="1371600"/>
            <a:ext cx="6099175" cy="2360613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hu-HU" sz="4800" b="1" i="1" dirty="0" err="1">
                <a:solidFill>
                  <a:schemeClr val="tx1"/>
                </a:solidFill>
              </a:rPr>
              <a:t>Nachhaltige</a:t>
            </a:r>
            <a:r>
              <a:rPr lang="hu-HU" sz="4800" b="1" i="1" dirty="0">
                <a:solidFill>
                  <a:schemeClr val="tx1"/>
                </a:solidFill>
              </a:rPr>
              <a:t> </a:t>
            </a:r>
            <a:r>
              <a:rPr lang="hu-HU" sz="4800" b="1" i="1" dirty="0" err="1">
                <a:solidFill>
                  <a:schemeClr val="tx1"/>
                </a:solidFill>
              </a:rPr>
              <a:t>Schulen</a:t>
            </a:r>
            <a:endParaRPr lang="hu-HU" sz="4800" b="1" i="1" dirty="0">
              <a:solidFill>
                <a:schemeClr val="tx1"/>
              </a:solidFill>
            </a:endParaRPr>
          </a:p>
        </p:txBody>
      </p:sp>
      <p:sp>
        <p:nvSpPr>
          <p:cNvPr id="2055" name="Alcím 2">
            <a:extLst>
              <a:ext uri="{FF2B5EF4-FFF2-40B4-BE49-F238E27FC236}">
                <a16:creationId xmlns:a16="http://schemas.microsoft.com/office/drawing/2014/main" id="{6C9E3B07-C1C4-6171-887E-F9391290529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096000" y="4114800"/>
            <a:ext cx="4762500" cy="1371600"/>
          </a:xfrm>
        </p:spPr>
        <p:txBody>
          <a:bodyPr/>
          <a:lstStyle/>
          <a:p>
            <a:r>
              <a:rPr lang="hu-HU" altLang="hu-HU" dirty="0" err="1">
                <a:solidFill>
                  <a:schemeClr val="tx1"/>
                </a:solidFill>
              </a:rPr>
              <a:t>Erstellt</a:t>
            </a:r>
            <a:r>
              <a:rPr lang="hu-HU" altLang="hu-HU" dirty="0">
                <a:solidFill>
                  <a:schemeClr val="tx1"/>
                </a:solidFill>
              </a:rPr>
              <a:t> von: Kinga Bogár 12.B.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 descr="&quot;&quot;">
            <a:extLst>
              <a:ext uri="{FF2B5EF4-FFF2-40B4-BE49-F238E27FC236}">
                <a16:creationId xmlns:a16="http://schemas.microsoft.com/office/drawing/2014/main" id="{FADDDF0D-7C98-4C61-9F35-6F8348F04DE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 18" descr="&quot;&quot;">
            <a:extLst>
              <a:ext uri="{FF2B5EF4-FFF2-40B4-BE49-F238E27FC236}">
                <a16:creationId xmlns:a16="http://schemas.microsoft.com/office/drawing/2014/main" id="{27B1968B-C733-C62A-5291-0E2304951DD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21" name="Rectangle 20" descr="&quot;&quot;">
            <a:extLst>
              <a:ext uri="{FF2B5EF4-FFF2-40B4-BE49-F238E27FC236}">
                <a16:creationId xmlns:a16="http://schemas.microsoft.com/office/drawing/2014/main" id="{C0012CF2-D8AF-359B-1FBD-206E53FE840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85800" y="685800"/>
            <a:ext cx="4724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30F1B71-E607-FB88-C014-88BC54A98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371600"/>
            <a:ext cx="4724400" cy="4114800"/>
          </a:xfrm>
        </p:spPr>
        <p:txBody>
          <a:bodyPr rtlCol="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de-DE" sz="2800" i="1" dirty="0">
                <a:solidFill>
                  <a:schemeClr val="tx1"/>
                </a:solidFill>
              </a:rPr>
              <a:t>Warum ist es wichtig, auf Nachhaltigkeit zu achten?</a:t>
            </a:r>
            <a:endParaRPr lang="hu-HU" sz="2800" i="1" dirty="0">
              <a:solidFill>
                <a:schemeClr val="tx1"/>
              </a:solidFill>
            </a:endParaRPr>
          </a:p>
        </p:txBody>
      </p:sp>
      <p:sp>
        <p:nvSpPr>
          <p:cNvPr id="23" name="Rectangle 22" descr="&quot;&quot;">
            <a:extLst>
              <a:ext uri="{FF2B5EF4-FFF2-40B4-BE49-F238E27FC236}">
                <a16:creationId xmlns:a16="http://schemas.microsoft.com/office/drawing/2014/main" id="{BB13ACE9-CC72-FEE3-47C8-9E344B0F549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E3564FD-6079-B197-8D09-716849E4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163" y="685800"/>
            <a:ext cx="6035675" cy="6048375"/>
          </a:xfrm>
        </p:spPr>
        <p:txBody>
          <a:bodyPr rtlCol="0" anchor="ctr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de-DE" dirty="0">
                <a:solidFill>
                  <a:schemeClr val="tx1"/>
                </a:solidFill>
              </a:rPr>
              <a:t>Die Menschen haben die Umwelt sehr stark genutzt → viele Rohstoffe verbraucht und sich auf nicht erneuerbare Energiequellen verlassen</a:t>
            </a:r>
            <a:r>
              <a:rPr lang="hu-HU" dirty="0">
                <a:solidFill>
                  <a:schemeClr val="tx1"/>
                </a:solidFill>
              </a:rPr>
              <a:t>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de-DE" dirty="0">
                <a:solidFill>
                  <a:schemeClr val="tx1"/>
                </a:solidFill>
              </a:rPr>
              <a:t>Die 4 Prinzipien der Nachhaltigkeit:</a:t>
            </a:r>
            <a:endParaRPr lang="hu-HU" dirty="0">
              <a:solidFill>
                <a:schemeClr val="tx1"/>
              </a:solidFill>
            </a:endParaRPr>
          </a:p>
          <a:p>
            <a:pPr marL="514350" indent="-514350" fontAlgn="auto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>
                <a:solidFill>
                  <a:schemeClr val="tx1"/>
                </a:solidFill>
              </a:rPr>
              <a:t>Wir extrahieren nur das, was die Natur reproduzieren kann</a:t>
            </a:r>
            <a:endParaRPr lang="hu-HU" dirty="0">
              <a:solidFill>
                <a:schemeClr val="tx1"/>
              </a:solidFill>
            </a:endParaRPr>
          </a:p>
          <a:p>
            <a:pPr marL="514350" indent="-514350" fontAlgn="auto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>
                <a:solidFill>
                  <a:schemeClr val="tx1"/>
                </a:solidFill>
              </a:rPr>
              <a:t>Wir emittieren nur so viel, wie die Umwelt aufnehmen kann</a:t>
            </a:r>
            <a:endParaRPr lang="hu-HU" dirty="0">
              <a:solidFill>
                <a:schemeClr val="tx1"/>
              </a:solidFill>
            </a:endParaRPr>
          </a:p>
          <a:p>
            <a:pPr marL="514350" indent="-514350" fontAlgn="auto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>
                <a:solidFill>
                  <a:schemeClr val="tx1"/>
                </a:solidFill>
              </a:rPr>
              <a:t>Wir nutzen nur so viel von den nicht erneuerbaren Energiequellen, dass wir sie durch erneuerbare Energiequellen ersetzen können</a:t>
            </a:r>
            <a:endParaRPr lang="hu-HU" dirty="0">
              <a:solidFill>
                <a:schemeClr val="tx1"/>
              </a:solidFill>
            </a:endParaRPr>
          </a:p>
          <a:p>
            <a:pPr marL="514350" indent="-514350" fontAlgn="auto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sz="2200" dirty="0">
                <a:solidFill>
                  <a:schemeClr val="tx1"/>
                </a:solidFill>
              </a:rPr>
              <a:t>Wir dürfen anderen nicht die Möglichkeit nehmen, ihre eigenen Bedürfnisse zu befriedigen</a:t>
            </a:r>
            <a:endParaRPr lang="hu-HU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 descr="&quot;&quot;">
            <a:extLst>
              <a:ext uri="{FF2B5EF4-FFF2-40B4-BE49-F238E27FC236}">
                <a16:creationId xmlns:a16="http://schemas.microsoft.com/office/drawing/2014/main" id="{2A040C36-106B-7D8C-F0BB-17C847A96E6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Rectangle 38" descr="&quot;&quot;">
            <a:extLst>
              <a:ext uri="{FF2B5EF4-FFF2-40B4-BE49-F238E27FC236}">
                <a16:creationId xmlns:a16="http://schemas.microsoft.com/office/drawing/2014/main" id="{53380DF5-BD8C-D201-5A66-AB355EBA9BA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67818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CF52FC1-93DD-32CC-A2D2-537CC1F60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213" y="157163"/>
            <a:ext cx="6099175" cy="1125538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de-DE" sz="2800" dirty="0">
                <a:solidFill>
                  <a:schemeClr val="tx1"/>
                </a:solidFill>
              </a:rPr>
              <a:t>Wie können wir Schulen grüner machen?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4101" name="Tartalom helye 2">
            <a:extLst>
              <a:ext uri="{FF2B5EF4-FFF2-40B4-BE49-F238E27FC236}">
                <a16:creationId xmlns:a16="http://schemas.microsoft.com/office/drawing/2014/main" id="{663D3E8B-688E-5A8B-2A37-4107E3ECFC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381125"/>
            <a:ext cx="5410200" cy="5319712"/>
          </a:xfrm>
        </p:spPr>
        <p:txBody>
          <a:bodyPr/>
          <a:lstStyle/>
          <a:p>
            <a:pPr marL="457200" indent="-457200">
              <a:buFont typeface="Goudy Old Style" panose="02020502050305020303" pitchFamily="18" charset="0"/>
              <a:buAutoNum type="arabicPeriod"/>
            </a:pPr>
            <a:r>
              <a:rPr lang="de-DE" altLang="hu-HU" b="1" dirty="0">
                <a:solidFill>
                  <a:schemeClr val="tx1"/>
                </a:solidFill>
              </a:rPr>
              <a:t>Wenn Sie können, gehen Sie zu Fuß oder mit dem Fahrrad zur Schule.</a:t>
            </a:r>
            <a:endParaRPr lang="hu-HU" altLang="hu-HU" b="1" dirty="0">
              <a:solidFill>
                <a:schemeClr val="tx1"/>
              </a:solidFill>
            </a:endParaRPr>
          </a:p>
          <a:p>
            <a:pPr marL="457200" indent="-457200">
              <a:buFont typeface="Goudy Old Style" panose="02020502050305020303" pitchFamily="18" charset="0"/>
              <a:buAutoNum type="arabicPeriod"/>
            </a:pPr>
            <a:r>
              <a:rPr lang="de-DE" altLang="hu-HU" b="1" dirty="0">
                <a:solidFill>
                  <a:schemeClr val="tx1"/>
                </a:solidFill>
              </a:rPr>
              <a:t>Pflanzen Sie Bäume/Pflanzen auf Schulhöfen</a:t>
            </a:r>
            <a:r>
              <a:rPr lang="hu-HU" altLang="hu-HU" b="1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Goudy Old Style" panose="02020502050305020303" pitchFamily="18" charset="0"/>
              <a:buAutoNum type="arabicPeriod"/>
            </a:pPr>
            <a:r>
              <a:rPr lang="de-DE" altLang="hu-HU" b="1" dirty="0">
                <a:solidFill>
                  <a:schemeClr val="tx1"/>
                </a:solidFill>
              </a:rPr>
              <a:t>Langweilige Schultage können durch die Organisation eines grünen Tages/einer grünen Woche aufgehellt werden!</a:t>
            </a:r>
            <a:endParaRPr lang="hu-HU" altLang="hu-HU" b="1" dirty="0">
              <a:solidFill>
                <a:schemeClr val="tx1"/>
              </a:solidFill>
            </a:endParaRPr>
          </a:p>
          <a:p>
            <a:pPr marL="457200" indent="-457200">
              <a:buFont typeface="Goudy Old Style" panose="02020502050305020303" pitchFamily="18" charset="0"/>
              <a:buAutoNum type="arabicPeriod"/>
            </a:pPr>
            <a:r>
              <a:rPr lang="de-DE" altLang="hu-HU" b="1" dirty="0">
                <a:solidFill>
                  <a:schemeClr val="tx1"/>
                </a:solidFill>
              </a:rPr>
              <a:t>Der Snack sollte in einer recycelbaren Verpackung verpackt werden!</a:t>
            </a:r>
            <a:endParaRPr lang="hu-HU" altLang="hu-HU" b="1" dirty="0">
              <a:solidFill>
                <a:schemeClr val="tx1"/>
              </a:solidFill>
            </a:endParaRPr>
          </a:p>
          <a:p>
            <a:pPr marL="457200" indent="-457200">
              <a:buFont typeface="Goudy Old Style" panose="02020502050305020303" pitchFamily="18" charset="0"/>
              <a:buAutoNum type="arabicPeriod"/>
            </a:pPr>
            <a:r>
              <a:rPr lang="de-DE" altLang="hu-HU" b="1" dirty="0">
                <a:solidFill>
                  <a:schemeClr val="tx1"/>
                </a:solidFill>
              </a:rPr>
              <a:t>Umweltfreundlichere Schulen können auch durch die Reduzierung des Papierverbrauchs geschaffen werden!</a:t>
            </a:r>
            <a:endParaRPr lang="hu-HU" altLang="hu-HU" b="1" dirty="0">
              <a:solidFill>
                <a:schemeClr val="tx1"/>
              </a:solidFill>
            </a:endParaRPr>
          </a:p>
        </p:txBody>
      </p:sp>
      <p:pic>
        <p:nvPicPr>
          <p:cNvPr id="4102" name="Kép 3">
            <a:extLst>
              <a:ext uri="{FF2B5EF4-FFF2-40B4-BE49-F238E27FC236}">
                <a16:creationId xmlns:a16="http://schemas.microsoft.com/office/drawing/2014/main" id="{F37CE6AA-1CD1-0079-DB8F-7D45319B7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13" r="12469" b="2"/>
          <a:stretch>
            <a:fillRect/>
          </a:stretch>
        </p:blipFill>
        <p:spPr bwMode="auto">
          <a:xfrm>
            <a:off x="6959600" y="157163"/>
            <a:ext cx="5049838" cy="658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 descr="&quot;&quot;">
            <a:extLst>
              <a:ext uri="{FF2B5EF4-FFF2-40B4-BE49-F238E27FC236}">
                <a16:creationId xmlns:a16="http://schemas.microsoft.com/office/drawing/2014/main" id="{AF4FC3B6-7FB2-84DE-3E1F-2E1BECE5D9E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 descr="&quot;&quot;">
            <a:extLst>
              <a:ext uri="{FF2B5EF4-FFF2-40B4-BE49-F238E27FC236}">
                <a16:creationId xmlns:a16="http://schemas.microsoft.com/office/drawing/2014/main" id="{78175992-10B2-A510-6C14-7A4A73189F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Rectangle 11" descr="&quot;&quot;">
            <a:extLst>
              <a:ext uri="{FF2B5EF4-FFF2-40B4-BE49-F238E27FC236}">
                <a16:creationId xmlns:a16="http://schemas.microsoft.com/office/drawing/2014/main" id="{1F2CF92C-F8AA-2FC0-516B-B38A62DD545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85800" y="685800"/>
            <a:ext cx="4724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E08F200A-AE5F-DDAC-B80D-F2A8EDB4A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68375"/>
            <a:ext cx="4724400" cy="4786313"/>
          </a:xfrm>
        </p:spPr>
        <p:txBody>
          <a:bodyPr rtlCol="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de-DE" sz="2800" dirty="0">
                <a:solidFill>
                  <a:schemeClr val="tx1"/>
                </a:solidFill>
              </a:rPr>
              <a:t>Reduzierung des Energieverbrauchs in Schulen: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14" name="Rectangle 13" descr="&quot;&quot;">
            <a:extLst>
              <a:ext uri="{FF2B5EF4-FFF2-40B4-BE49-F238E27FC236}">
                <a16:creationId xmlns:a16="http://schemas.microsoft.com/office/drawing/2014/main" id="{F7FBAD46-DEC6-EBBF-16FD-057E001A6EF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27" name="Tartalom helye 2">
            <a:extLst>
              <a:ext uri="{FF2B5EF4-FFF2-40B4-BE49-F238E27FC236}">
                <a16:creationId xmlns:a16="http://schemas.microsoft.com/office/drawing/2014/main" id="{A6640498-585C-3492-2153-1E3D1400EB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65863" y="588963"/>
            <a:ext cx="5756275" cy="5662612"/>
          </a:xfrm>
        </p:spPr>
        <p:txBody>
          <a:bodyPr anchor="ctr"/>
          <a:lstStyle/>
          <a:p>
            <a:pPr marL="457200" indent="-457200">
              <a:buFont typeface="Goudy Old Style" panose="02020502050305020303" pitchFamily="18" charset="0"/>
              <a:buAutoNum type="arabicPeriod"/>
            </a:pPr>
            <a:r>
              <a:rPr lang="de-DE" altLang="hu-HU" b="1" dirty="0">
                <a:solidFill>
                  <a:schemeClr val="tx1"/>
                </a:solidFill>
              </a:rPr>
              <a:t>Wenn Sie das Klassenzimmer verlassen, schalten Sie das Licht aus.</a:t>
            </a:r>
            <a:endParaRPr lang="hu-HU" altLang="hu-HU" b="1" dirty="0">
              <a:solidFill>
                <a:schemeClr val="tx1"/>
              </a:solidFill>
            </a:endParaRPr>
          </a:p>
          <a:p>
            <a:pPr marL="457200" indent="-457200">
              <a:buFont typeface="Goudy Old Style" panose="02020502050305020303" pitchFamily="18" charset="0"/>
              <a:buAutoNum type="arabicPeriod"/>
            </a:pPr>
            <a:r>
              <a:rPr lang="de-DE" altLang="hu-HU" b="1" dirty="0">
                <a:solidFill>
                  <a:schemeClr val="tx1"/>
                </a:solidFill>
              </a:rPr>
              <a:t>Wenn genügend natürliches Licht vorhanden ist, schalten Sie das Licht nicht einmal ein.</a:t>
            </a:r>
            <a:endParaRPr lang="hu-HU" altLang="hu-HU" b="1" dirty="0">
              <a:solidFill>
                <a:schemeClr val="tx1"/>
              </a:solidFill>
            </a:endParaRPr>
          </a:p>
          <a:p>
            <a:pPr marL="457200" indent="-457200">
              <a:buFont typeface="Goudy Old Style" panose="02020502050305020303" pitchFamily="18" charset="0"/>
              <a:buAutoNum type="arabicPeriod"/>
            </a:pPr>
            <a:r>
              <a:rPr lang="de-DE" altLang="hu-HU" b="1" dirty="0">
                <a:solidFill>
                  <a:schemeClr val="tx1"/>
                </a:solidFill>
              </a:rPr>
              <a:t>Wenn die Heizung eingeschaltet ist, lüften Sie nicht, NUR weil es zu heiß ist!</a:t>
            </a:r>
            <a:endParaRPr lang="hu-HU" altLang="hu-HU" b="1" dirty="0">
              <a:solidFill>
                <a:schemeClr val="tx1"/>
              </a:solidFill>
            </a:endParaRPr>
          </a:p>
          <a:p>
            <a:pPr marL="457200" indent="-457200">
              <a:buFont typeface="Goudy Old Style" panose="02020502050305020303" pitchFamily="18" charset="0"/>
              <a:buAutoNum type="arabicPeriod"/>
            </a:pPr>
            <a:r>
              <a:rPr lang="de-DE" altLang="hu-HU" b="1" dirty="0">
                <a:solidFill>
                  <a:schemeClr val="tx1"/>
                </a:solidFill>
              </a:rPr>
              <a:t>Die richtige Isolierung an Fenstern und Wänden kann viel Wärme speichern und es gibt weniger Verluste!</a:t>
            </a:r>
            <a:endParaRPr lang="hu-HU" altLang="hu-H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8" descr="&quot;&quot;">
            <a:extLst>
              <a:ext uri="{FF2B5EF4-FFF2-40B4-BE49-F238E27FC236}">
                <a16:creationId xmlns:a16="http://schemas.microsoft.com/office/drawing/2014/main" id="{AD2C37EA-93AC-D948-473E-1BD6E37B027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Rectangle 20" descr="&quot;&quot;">
            <a:extLst>
              <a:ext uri="{FF2B5EF4-FFF2-40B4-BE49-F238E27FC236}">
                <a16:creationId xmlns:a16="http://schemas.microsoft.com/office/drawing/2014/main" id="{83B9B89A-8B8D-0826-3505-1C5110FB658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6391D35-6C41-A04A-D3EB-1C00B3585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850" y="377825"/>
            <a:ext cx="5899150" cy="1937703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2800" dirty="0">
                <a:solidFill>
                  <a:schemeClr val="tx1"/>
                </a:solidFill>
              </a:rPr>
              <a:t>Welche Programme können für umweltfreundlichere Schulen durchgeführt werden?</a:t>
            </a:r>
            <a:endParaRPr lang="hu-HU" sz="2800" dirty="0">
              <a:solidFill>
                <a:schemeClr val="tx1"/>
              </a:solidFill>
            </a:endParaRPr>
          </a:p>
        </p:txBody>
      </p:sp>
      <p:pic>
        <p:nvPicPr>
          <p:cNvPr id="6149" name="Kép 3">
            <a:extLst>
              <a:ext uri="{FF2B5EF4-FFF2-40B4-BE49-F238E27FC236}">
                <a16:creationId xmlns:a16="http://schemas.microsoft.com/office/drawing/2014/main" id="{65D5F141-7969-5A92-1B0F-04BE8DD44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4" r="34178"/>
          <a:stretch>
            <a:fillRect/>
          </a:stretch>
        </p:blipFill>
        <p:spPr bwMode="auto">
          <a:xfrm>
            <a:off x="127000" y="161925"/>
            <a:ext cx="5842000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artalom helye 2">
            <a:extLst>
              <a:ext uri="{FF2B5EF4-FFF2-40B4-BE49-F238E27FC236}">
                <a16:creationId xmlns:a16="http://schemas.microsoft.com/office/drawing/2014/main" id="{BC392EC1-CF3B-85DE-0522-CA1BFAE748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660197" y="2550636"/>
            <a:ext cx="4821237" cy="44704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Goudy Old Style" panose="02020502050305020303" pitchFamily="18" charset="0"/>
              <a:buAutoNum type="arabicPeriod"/>
            </a:pPr>
            <a:r>
              <a:rPr lang="de-DE" altLang="hu-HU" b="1" dirty="0">
                <a:solidFill>
                  <a:schemeClr val="tx1"/>
                </a:solidFill>
              </a:rPr>
              <a:t>Organisation und Durchführung verschiedener Sporttage.</a:t>
            </a:r>
            <a:endParaRPr lang="hu-HU" altLang="hu-HU" b="1" dirty="0">
              <a:solidFill>
                <a:schemeClr val="tx1"/>
              </a:solidFill>
            </a:endParaRPr>
          </a:p>
          <a:p>
            <a:pPr marL="457200" indent="-457200">
              <a:lnSpc>
                <a:spcPct val="90000"/>
              </a:lnSpc>
              <a:buFont typeface="Goudy Old Style" panose="02020502050305020303" pitchFamily="18" charset="0"/>
              <a:buAutoNum type="arabicPeriod"/>
            </a:pPr>
            <a:r>
              <a:rPr lang="de-DE" altLang="hu-HU" b="1" dirty="0">
                <a:solidFill>
                  <a:schemeClr val="tx1"/>
                </a:solidFill>
              </a:rPr>
              <a:t>Sie können zum Beispiel eine Gesundheitswoche veranstalten.</a:t>
            </a:r>
            <a:endParaRPr lang="hu-HU" altLang="hu-HU" b="1" dirty="0">
              <a:solidFill>
                <a:schemeClr val="tx1"/>
              </a:solidFill>
            </a:endParaRPr>
          </a:p>
          <a:p>
            <a:pPr marL="457200" indent="-457200">
              <a:lnSpc>
                <a:spcPct val="90000"/>
              </a:lnSpc>
              <a:buFont typeface="Goudy Old Style" panose="02020502050305020303" pitchFamily="18" charset="0"/>
              <a:buAutoNum type="arabicPeriod"/>
            </a:pPr>
            <a:r>
              <a:rPr lang="de-DE" altLang="hu-HU" b="1" dirty="0">
                <a:solidFill>
                  <a:schemeClr val="tx1"/>
                </a:solidFill>
              </a:rPr>
              <a:t>Schulen können auch Fotowettbewerbe starten, um zu beweisen, dass sie nicht zur Schule gefahren sind.</a:t>
            </a:r>
            <a:endParaRPr lang="hu-HU" altLang="hu-HU" b="1" dirty="0">
              <a:solidFill>
                <a:schemeClr val="tx1"/>
              </a:solidFill>
            </a:endParaRPr>
          </a:p>
          <a:p>
            <a:pPr marL="457200" indent="-457200">
              <a:lnSpc>
                <a:spcPct val="90000"/>
              </a:lnSpc>
              <a:buFont typeface="Goudy Old Style" panose="02020502050305020303" pitchFamily="18" charset="0"/>
              <a:buAutoNum type="arabicPeriod"/>
            </a:pPr>
            <a:r>
              <a:rPr lang="hu-HU" altLang="hu-HU" b="1" dirty="0" err="1">
                <a:solidFill>
                  <a:schemeClr val="tx1"/>
                </a:solidFill>
              </a:rPr>
              <a:t>Durchführung</a:t>
            </a:r>
            <a:r>
              <a:rPr lang="hu-HU" altLang="hu-HU" b="1" dirty="0">
                <a:solidFill>
                  <a:schemeClr val="tx1"/>
                </a:solidFill>
              </a:rPr>
              <a:t> </a:t>
            </a:r>
            <a:r>
              <a:rPr lang="hu-HU" altLang="hu-HU" b="1" dirty="0" err="1">
                <a:solidFill>
                  <a:schemeClr val="tx1"/>
                </a:solidFill>
              </a:rPr>
              <a:t>verschiedener</a:t>
            </a:r>
            <a:r>
              <a:rPr lang="hu-HU" altLang="hu-HU" b="1" dirty="0">
                <a:solidFill>
                  <a:schemeClr val="tx1"/>
                </a:solidFill>
              </a:rPr>
              <a:t> </a:t>
            </a:r>
            <a:r>
              <a:rPr lang="hu-HU" altLang="hu-HU" b="1" dirty="0" err="1">
                <a:solidFill>
                  <a:schemeClr val="tx1"/>
                </a:solidFill>
              </a:rPr>
              <a:t>Umweltworkshops</a:t>
            </a:r>
            <a:r>
              <a:rPr lang="hu-HU" altLang="hu-HU" b="1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6BD1C247-1E5B-4399-87F8-31C532F0A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D3F0F311-CB15-4C1D-937F-8DBB429D8E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096000" cy="68579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1">
            <a:extLst>
              <a:ext uri="{FF2B5EF4-FFF2-40B4-BE49-F238E27FC236}">
                <a16:creationId xmlns:a16="http://schemas.microsoft.com/office/drawing/2014/main" id="{E6F70DE8-A2A4-4336-A602-73036FEDC7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4724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C9826DD-8B39-1060-6B71-341B1294D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027" y="1371600"/>
            <a:ext cx="3702052" cy="4114800"/>
          </a:xfrm>
        </p:spPr>
        <p:txBody>
          <a:bodyPr anchor="ctr">
            <a:normAutofit/>
          </a:bodyPr>
          <a:lstStyle/>
          <a:p>
            <a:pPr algn="ctr"/>
            <a:r>
              <a:rPr lang="hu-HU" dirty="0" err="1"/>
              <a:t>Quellen</a:t>
            </a:r>
            <a:r>
              <a:rPr lang="hu-HU" dirty="0"/>
              <a:t>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C37474-18AF-4624-880A-2ACF6A6507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2250FEF-1612-015D-E593-2794836C1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1800" y="520995"/>
            <a:ext cx="4724400" cy="585853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u-HU" sz="2000" dirty="0">
                <a:hlinkClick r:id="rId2"/>
              </a:rPr>
              <a:t>https://www.zoldbolt.hu/magazin/hogyan-zoldithetjuk-az-ovodat-iskolat-6-tipp-gyerekeknek-es-pedagogusoknak?srsltid=AfmBOoo7Srb0OZA4wqqy0bnai_ky9cPo1bIQZ7ppODbTxpHSvZtKAXYm</a:t>
            </a:r>
            <a:endParaRPr lang="hu-HU" sz="2000" dirty="0"/>
          </a:p>
          <a:p>
            <a:pPr>
              <a:lnSpc>
                <a:spcPct val="90000"/>
              </a:lnSpc>
            </a:pPr>
            <a:r>
              <a:rPr lang="hu-HU" sz="2000" dirty="0">
                <a:hlinkClick r:id="rId3"/>
              </a:rPr>
              <a:t>https://www.remix.hu/fileok/tanulmanyok/csinaljuk_jol-energiamegtakaritas_az_iskolakban-utmutato_iskolai_energetikusoknak.pdf</a:t>
            </a:r>
            <a:endParaRPr lang="hu-HU" sz="2000" dirty="0"/>
          </a:p>
          <a:p>
            <a:pPr>
              <a:lnSpc>
                <a:spcPct val="90000"/>
              </a:lnSpc>
            </a:pPr>
            <a:r>
              <a:rPr lang="hu-HU" sz="2000" dirty="0">
                <a:hlinkClick r:id="rId4"/>
              </a:rPr>
              <a:t>https://hu.wikipedia.org/wiki/Fenntarthat%C3%B3_fejl%C5%91d%C3%A9s</a:t>
            </a:r>
            <a:endParaRPr lang="hu-HU" sz="2000" dirty="0"/>
          </a:p>
          <a:p>
            <a:pPr>
              <a:lnSpc>
                <a:spcPct val="90000"/>
              </a:lnSpc>
            </a:pPr>
            <a:r>
              <a:rPr lang="hu-HU" sz="2000" dirty="0"/>
              <a:t>1.Bild: </a:t>
            </a:r>
            <a:r>
              <a:rPr lang="hu-HU" sz="2000" dirty="0">
                <a:hlinkClick r:id="rId5"/>
              </a:rPr>
              <a:t>http://ecolounge.hu/nagyvilag/telepulesfasitas-meg-egy-evig-lehet-palyazni</a:t>
            </a:r>
            <a:endParaRPr lang="hu-HU" sz="2000" dirty="0"/>
          </a:p>
          <a:p>
            <a:pPr>
              <a:lnSpc>
                <a:spcPct val="90000"/>
              </a:lnSpc>
            </a:pPr>
            <a:r>
              <a:rPr lang="hu-HU" sz="2000" dirty="0"/>
              <a:t>2.Bild: </a:t>
            </a:r>
            <a:r>
              <a:rPr lang="hu-HU" sz="2000" dirty="0">
                <a:solidFill>
                  <a:srgbClr val="7EA6B8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https://ma7.sk/tajaink/tegyunk-tobbet-kornyezetunkert-a-fold-napja-vasaruton-kepekkel</a:t>
            </a:r>
            <a:endParaRPr lang="hu-HU" sz="2000" dirty="0">
              <a:solidFill>
                <a:srgbClr val="7EA6B8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68198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12618" y="3336063"/>
            <a:ext cx="1090352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kumimoji="0" lang="de-DE" altLang="de-DE" sz="18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de-DE" altLang="de-DE" sz="18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„Mit finanzieller Unterstützung der Europäischen Union. Die geäußerten Ansichten und Meinungen entsprechen </a:t>
            </a:r>
            <a:endParaRPr kumimoji="0" lang="hu-HU" altLang="de-DE" sz="1800" b="1" i="0" u="none" strike="noStrike" cap="none" normalizeH="0" baseline="0" dirty="0" smtClean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jedoch ausschließlich denen der Autor*innen und spiegeln nicht notwendigerweise die der Europäischen Union </a:t>
            </a:r>
            <a:endParaRPr kumimoji="0" lang="hu-HU" altLang="de-DE" sz="1800" b="1" i="0" u="none" strike="noStrike" cap="none" normalizeH="0" baseline="0" dirty="0" smtClean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oder der Tempus </a:t>
            </a:r>
            <a:r>
              <a:rPr kumimoji="0" lang="de-DE" altLang="de-DE" sz="1800" b="1" i="0" u="none" strike="noStrike" cap="none" normalizeH="0" baseline="0" dirty="0" err="1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Közalapítvány</a:t>
            </a:r>
            <a:r>
              <a:rPr kumimoji="0" lang="de-DE" altLang="de-DE" sz="18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wider. Weder die Europäische Union noch die fördernde Stelle können</a:t>
            </a:r>
            <a:endParaRPr kumimoji="0" lang="hu-HU" altLang="de-DE" sz="1800" b="1" i="0" u="none" strike="noStrike" cap="none" normalizeH="0" baseline="0" dirty="0" smtClean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dafür verantwortlich gemacht werden.“</a:t>
            </a:r>
            <a:endParaRPr kumimoji="0" lang="de-DE" altLang="de-DE" sz="1800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1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Von der Europäischen Union finanziert – Projektnummer: 2023-2-HU01-KA220-SCH-</a:t>
            </a:r>
            <a:r>
              <a:rPr kumimoji="0" lang="de-DE" altLang="de-DE" sz="18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000169980</a:t>
            </a:r>
            <a:endParaRPr kumimoji="0" lang="de-DE" altLang="de-DE" sz="1800" b="1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" y="509270"/>
            <a:ext cx="10058400" cy="218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001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 descr="&quot;&quot;">
            <a:extLst>
              <a:ext uri="{FF2B5EF4-FFF2-40B4-BE49-F238E27FC236}">
                <a16:creationId xmlns:a16="http://schemas.microsoft.com/office/drawing/2014/main" id="{41329449-39A1-E3DC-DB5B-77B96B573A1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 descr="&quot;&quot;">
            <a:extLst>
              <a:ext uri="{FF2B5EF4-FFF2-40B4-BE49-F238E27FC236}">
                <a16:creationId xmlns:a16="http://schemas.microsoft.com/office/drawing/2014/main" id="{D60FF3E8-CEF8-3A95-D440-746F6EB6912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Rectangle 10" descr="&quot;&quot;">
            <a:extLst>
              <a:ext uri="{FF2B5EF4-FFF2-40B4-BE49-F238E27FC236}">
                <a16:creationId xmlns:a16="http://schemas.microsoft.com/office/drawing/2014/main" id="{D49C4746-B700-D1B0-132B-0036C06BE00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371600" y="1371600"/>
            <a:ext cx="9486900" cy="411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E952F184-B229-2761-EEDF-ED0773116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212658"/>
            <a:ext cx="9525000" cy="1762125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i="1" cap="all" spc="300" dirty="0" err="1"/>
              <a:t>Danke</a:t>
            </a:r>
            <a:r>
              <a:rPr lang="hu-HU" sz="4400" b="1" i="1" cap="all" spc="300" dirty="0"/>
              <a:t> </a:t>
            </a:r>
            <a:r>
              <a:rPr lang="hu-HU" sz="4400" b="1" i="1" cap="all" spc="300" dirty="0" err="1"/>
              <a:t>für</a:t>
            </a:r>
            <a:r>
              <a:rPr lang="hu-HU" sz="4400" b="1" i="1" cap="all" spc="300" dirty="0"/>
              <a:t> </a:t>
            </a:r>
            <a:r>
              <a:rPr lang="hu-HU" sz="4400" b="1" i="1" cap="all" spc="300" dirty="0" err="1"/>
              <a:t>die</a:t>
            </a:r>
            <a:r>
              <a:rPr lang="hu-HU" sz="4400" b="1" i="1" cap="all" spc="300" dirty="0"/>
              <a:t> </a:t>
            </a:r>
            <a:r>
              <a:rPr lang="hu-HU" sz="4400" b="1" i="1" cap="all" spc="300" dirty="0" err="1"/>
              <a:t>aufmerksamkeit</a:t>
            </a:r>
            <a:r>
              <a:rPr lang="hu-HU" sz="4400" b="1" i="1" cap="all" spc="300" dirty="0"/>
              <a:t>!!</a:t>
            </a:r>
            <a:endParaRPr lang="en-US" sz="4400" b="1" i="1" cap="all" spc="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lassicFrameVTI">
  <a:themeElements>
    <a:clrScheme name="AnalogousFromLightSeedRightStep">
      <a:dk1>
        <a:srgbClr val="000000"/>
      </a:dk1>
      <a:lt1>
        <a:srgbClr val="FFFFFF"/>
      </a:lt1>
      <a:dk2>
        <a:srgbClr val="412D24"/>
      </a:dk2>
      <a:lt2>
        <a:srgbClr val="E2E6E8"/>
      </a:lt2>
      <a:accent1>
        <a:srgbClr val="BF9988"/>
      </a:accent1>
      <a:accent2>
        <a:srgbClr val="AFA077"/>
      </a:accent2>
      <a:accent3>
        <a:srgbClr val="A1A77E"/>
      </a:accent3>
      <a:accent4>
        <a:srgbClr val="8CAB74"/>
      </a:accent4>
      <a:accent5>
        <a:srgbClr val="82AC81"/>
      </a:accent5>
      <a:accent6>
        <a:srgbClr val="77AE8D"/>
      </a:accent6>
      <a:hlink>
        <a:srgbClr val="5E899E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299</Words>
  <Application>Microsoft Office PowerPoint</Application>
  <PresentationFormat>Szélesvásznú</PresentationFormat>
  <Paragraphs>37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4" baseType="lpstr">
      <vt:lpstr>Arial</vt:lpstr>
      <vt:lpstr>Calibri</vt:lpstr>
      <vt:lpstr>Courier New</vt:lpstr>
      <vt:lpstr>Gill Sans MT</vt:lpstr>
      <vt:lpstr>Goudy Old Style</vt:lpstr>
      <vt:lpstr>ClassicFrameVTI</vt:lpstr>
      <vt:lpstr>Nachhaltige Schulen</vt:lpstr>
      <vt:lpstr>Warum ist es wichtig, auf Nachhaltigkeit zu achten?</vt:lpstr>
      <vt:lpstr>Wie können wir Schulen grüner machen?</vt:lpstr>
      <vt:lpstr>Reduzierung des Energieverbrauchs in Schulen:</vt:lpstr>
      <vt:lpstr>Welche Programme können für umweltfreundlichere Schulen durchgeführt werden?</vt:lpstr>
      <vt:lpstr>Quellen:</vt:lpstr>
      <vt:lpstr>PowerPoint-bemutató</vt:lpstr>
      <vt:lpstr>Danke für die aufmerksamkeit!!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Nachhaltige Schulen</dc:title>
  <dc:creator>Kinga Bogár</dc:creator>
  <cp:lastModifiedBy>Felhasználó</cp:lastModifiedBy>
  <cp:revision>4</cp:revision>
  <dcterms:created xsi:type="dcterms:W3CDTF">2025-01-05T09:55:03Z</dcterms:created>
  <dcterms:modified xsi:type="dcterms:W3CDTF">2026-04-13T09:36:06Z</dcterms:modified>
</cp:coreProperties>
</file>