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Inter Medium" panose="020B0604020202020204" charset="0"/>
      <p:regular r:id="rId16"/>
    </p:embeddedFont>
    <p:embeddedFont>
      <p:font typeface="Libre Baskerville" panose="020B0604020202020204" charset="0"/>
      <p:regular r:id="rId17"/>
    </p:embeddedFont>
    <p:embeddedFont>
      <p:font typeface="Calibri" panose="020F0502020204030204" pitchFamily="34" charset="0"/>
      <p:regular r:id="rId18"/>
      <p:bold r:id="rId19"/>
      <p:italic r:id="rId20"/>
      <p:boldItalic r:id="rId21"/>
    </p:embeddedFont>
    <p:embeddedFont>
      <p:font typeface="Bricolage Grotesque Bold" panose="020B0604020202020204" charset="0"/>
      <p:regular r:id="rId22"/>
    </p:embeddedFont>
    <p:embeddedFont>
      <p:font typeface="Touvlo Bold" panose="020B0604020202020204" charset="-18"/>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7.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4698579" y="-462136"/>
            <a:ext cx="4595895" cy="5230037"/>
          </a:xfrm>
          <a:custGeom>
            <a:avLst/>
            <a:gdLst/>
            <a:ahLst/>
            <a:cxnLst/>
            <a:rect l="l" t="t" r="r" b="b"/>
            <a:pathLst>
              <a:path w="4595895" h="5230037">
                <a:moveTo>
                  <a:pt x="4595894" y="5230037"/>
                </a:moveTo>
                <a:lnTo>
                  <a:pt x="0" y="5230037"/>
                </a:lnTo>
                <a:lnTo>
                  <a:pt x="0" y="0"/>
                </a:lnTo>
                <a:lnTo>
                  <a:pt x="4595894" y="0"/>
                </a:lnTo>
                <a:lnTo>
                  <a:pt x="4595894" y="5230037"/>
                </a:lnTo>
                <a:close/>
              </a:path>
            </a:pathLst>
          </a:custGeom>
          <a:blipFill>
            <a:blip r:embed="rId2"/>
            <a:stretch>
              <a:fillRect/>
            </a:stretch>
          </a:blipFill>
        </p:spPr>
      </p:sp>
      <p:sp>
        <p:nvSpPr>
          <p:cNvPr id="3" name="Freeform 3"/>
          <p:cNvSpPr/>
          <p:nvPr/>
        </p:nvSpPr>
        <p:spPr>
          <a:xfrm>
            <a:off x="-1006473" y="5519099"/>
            <a:ext cx="4595895" cy="5230037"/>
          </a:xfrm>
          <a:custGeom>
            <a:avLst/>
            <a:gdLst/>
            <a:ahLst/>
            <a:cxnLst/>
            <a:rect l="l" t="t" r="r" b="b"/>
            <a:pathLst>
              <a:path w="4595895" h="5230037">
                <a:moveTo>
                  <a:pt x="0" y="0"/>
                </a:moveTo>
                <a:lnTo>
                  <a:pt x="4595894" y="0"/>
                </a:lnTo>
                <a:lnTo>
                  <a:pt x="4595894" y="5230037"/>
                </a:lnTo>
                <a:lnTo>
                  <a:pt x="0" y="5230037"/>
                </a:lnTo>
                <a:lnTo>
                  <a:pt x="0" y="0"/>
                </a:lnTo>
                <a:close/>
              </a:path>
            </a:pathLst>
          </a:custGeom>
          <a:blipFill>
            <a:blip r:embed="rId2"/>
            <a:stretch>
              <a:fillRect/>
            </a:stretch>
          </a:blipFill>
        </p:spPr>
      </p:sp>
      <p:sp>
        <p:nvSpPr>
          <p:cNvPr id="4" name="Freeform 4"/>
          <p:cNvSpPr/>
          <p:nvPr/>
        </p:nvSpPr>
        <p:spPr>
          <a:xfrm>
            <a:off x="6129961" y="-187490"/>
            <a:ext cx="5352335" cy="1528084"/>
          </a:xfrm>
          <a:custGeom>
            <a:avLst/>
            <a:gdLst/>
            <a:ahLst/>
            <a:cxnLst/>
            <a:rect l="l" t="t" r="r" b="b"/>
            <a:pathLst>
              <a:path w="5352335" h="1528084">
                <a:moveTo>
                  <a:pt x="0" y="0"/>
                </a:moveTo>
                <a:lnTo>
                  <a:pt x="5352335" y="0"/>
                </a:lnTo>
                <a:lnTo>
                  <a:pt x="5352335" y="1528083"/>
                </a:lnTo>
                <a:lnTo>
                  <a:pt x="0" y="1528083"/>
                </a:lnTo>
                <a:lnTo>
                  <a:pt x="0" y="0"/>
                </a:lnTo>
                <a:close/>
              </a:path>
            </a:pathLst>
          </a:custGeom>
          <a:blipFill>
            <a:blip r:embed="rId3"/>
            <a:stretch>
              <a:fillRect/>
            </a:stretch>
          </a:blipFill>
        </p:spPr>
      </p:sp>
      <p:sp>
        <p:nvSpPr>
          <p:cNvPr id="5" name="TextBox 5"/>
          <p:cNvSpPr txBox="1"/>
          <p:nvPr/>
        </p:nvSpPr>
        <p:spPr>
          <a:xfrm>
            <a:off x="-358842" y="1331068"/>
            <a:ext cx="18329941" cy="12449175"/>
          </a:xfrm>
          <a:prstGeom prst="rect">
            <a:avLst/>
          </a:prstGeom>
        </p:spPr>
        <p:txBody>
          <a:bodyPr lIns="0" tIns="0" rIns="0" bIns="0" rtlCol="0" anchor="t">
            <a:spAutoFit/>
          </a:bodyPr>
          <a:lstStyle/>
          <a:p>
            <a:pPr algn="ctr">
              <a:lnSpc>
                <a:spcPts val="7080"/>
              </a:lnSpc>
            </a:pPr>
            <a:r>
              <a:rPr lang="en-US" sz="5900" b="1">
                <a:solidFill>
                  <a:srgbClr val="073B3A"/>
                </a:solidFill>
                <a:latin typeface="Bricolage Grotesque Bold"/>
                <a:ea typeface="Bricolage Grotesque Bold"/>
                <a:cs typeface="Bricolage Grotesque Bold"/>
                <a:sym typeface="Bricolage Grotesque Bold"/>
              </a:rPr>
              <a:t>GEMEINSAM DIE ZUKUNFT GESTALTEN- NACHHALTIG DIE WELT MITGESTALTEN UND VERÄNDERUNGEN VORANTRIEBEN</a:t>
            </a: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a:p>
            <a:pPr algn="ctr">
              <a:lnSpc>
                <a:spcPts val="9600"/>
              </a:lnSpc>
            </a:pPr>
            <a:endParaRPr lang="en-US" sz="5900" b="1">
              <a:solidFill>
                <a:srgbClr val="073B3A"/>
              </a:solidFill>
              <a:latin typeface="Bricolage Grotesque Bold"/>
              <a:ea typeface="Bricolage Grotesque Bold"/>
              <a:cs typeface="Bricolage Grotesque Bold"/>
              <a:sym typeface="Bricolage Grotesque Bold"/>
            </a:endParaRPr>
          </a:p>
        </p:txBody>
      </p:sp>
      <p:sp>
        <p:nvSpPr>
          <p:cNvPr id="6" name="Freeform 6"/>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flipV="1">
            <a:off x="13051881" y="7885054"/>
            <a:ext cx="7315200" cy="3849701"/>
          </a:xfrm>
          <a:custGeom>
            <a:avLst/>
            <a:gdLst/>
            <a:ahLst/>
            <a:cxnLst/>
            <a:rect l="l" t="t" r="r" b="b"/>
            <a:pathLst>
              <a:path w="7315200" h="3849701">
                <a:moveTo>
                  <a:pt x="7315200" y="3849701"/>
                </a:moveTo>
                <a:lnTo>
                  <a:pt x="0" y="3849701"/>
                </a:lnTo>
                <a:lnTo>
                  <a:pt x="0" y="0"/>
                </a:lnTo>
                <a:lnTo>
                  <a:pt x="7315200" y="0"/>
                </a:lnTo>
                <a:lnTo>
                  <a:pt x="7315200" y="3849701"/>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066346" y="5015016"/>
            <a:ext cx="4155308" cy="4364279"/>
          </a:xfrm>
          <a:custGeom>
            <a:avLst/>
            <a:gdLst/>
            <a:ahLst/>
            <a:cxnLst/>
            <a:rect l="l" t="t" r="r" b="b"/>
            <a:pathLst>
              <a:path w="4155308" h="4364279">
                <a:moveTo>
                  <a:pt x="0" y="0"/>
                </a:moveTo>
                <a:lnTo>
                  <a:pt x="4155308" y="0"/>
                </a:lnTo>
                <a:lnTo>
                  <a:pt x="4155308" y="4364279"/>
                </a:lnTo>
                <a:lnTo>
                  <a:pt x="0" y="4364279"/>
                </a:lnTo>
                <a:lnTo>
                  <a:pt x="0" y="0"/>
                </a:lnTo>
                <a:close/>
              </a:path>
            </a:pathLst>
          </a:custGeom>
          <a:blipFill>
            <a:blip r:embed="rId6"/>
            <a:stretch>
              <a:fillRect/>
            </a:stretch>
          </a:blipFill>
        </p:spPr>
      </p:sp>
      <p:sp>
        <p:nvSpPr>
          <p:cNvPr id="9" name="TextBox 9"/>
          <p:cNvSpPr txBox="1"/>
          <p:nvPr/>
        </p:nvSpPr>
        <p:spPr>
          <a:xfrm>
            <a:off x="5236119" y="4272600"/>
            <a:ext cx="7748745" cy="495301"/>
          </a:xfrm>
          <a:prstGeom prst="rect">
            <a:avLst/>
          </a:prstGeom>
        </p:spPr>
        <p:txBody>
          <a:bodyPr lIns="0" tIns="0" rIns="0" bIns="0" rtlCol="0" anchor="t">
            <a:spAutoFit/>
          </a:bodyPr>
          <a:lstStyle/>
          <a:p>
            <a:pPr algn="ctr">
              <a:lnSpc>
                <a:spcPts val="4199"/>
              </a:lnSpc>
            </a:pPr>
            <a:r>
              <a:rPr lang="en-US" sz="2999">
                <a:solidFill>
                  <a:srgbClr val="000000"/>
                </a:solidFill>
                <a:latin typeface="Libre Baskerville"/>
                <a:ea typeface="Libre Baskerville"/>
                <a:cs typeface="Libre Baskerville"/>
                <a:sym typeface="Libre Baskerville"/>
              </a:rPr>
              <a:t>11.05.2025-17.05.2025-Ungarn</a:t>
            </a:r>
          </a:p>
        </p:txBody>
      </p:sp>
      <p:sp>
        <p:nvSpPr>
          <p:cNvPr id="10" name="TextBox 10"/>
          <p:cNvSpPr txBox="1"/>
          <p:nvPr/>
        </p:nvSpPr>
        <p:spPr>
          <a:xfrm>
            <a:off x="7003142" y="8818336"/>
            <a:ext cx="4281715" cy="314325"/>
          </a:xfrm>
          <a:prstGeom prst="rect">
            <a:avLst/>
          </a:prstGeom>
        </p:spPr>
        <p:txBody>
          <a:bodyPr lIns="0" tIns="0" rIns="0" bIns="0" rtlCol="0" anchor="t">
            <a:spAutoFit/>
          </a:bodyPr>
          <a:lstStyle/>
          <a:p>
            <a:pPr algn="ctr">
              <a:lnSpc>
                <a:spcPts val="2520"/>
              </a:lnSpc>
              <a:spcBef>
                <a:spcPct val="0"/>
              </a:spcBef>
            </a:pPr>
            <a:r>
              <a:rPr lang="en-US" sz="2100" b="1">
                <a:solidFill>
                  <a:srgbClr val="FFFFFF"/>
                </a:solidFill>
                <a:latin typeface="Inter Medium"/>
                <a:ea typeface="Inter Medium"/>
                <a:cs typeface="Inter Medium"/>
                <a:sym typeface="Inter Medium"/>
              </a:rPr>
              <a:t>Presented by Phyllis Schwaiger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2594512" y="-1447755"/>
            <a:ext cx="7315200" cy="3849701"/>
          </a:xfrm>
          <a:custGeom>
            <a:avLst/>
            <a:gdLst/>
            <a:ahLst/>
            <a:cxnLst/>
            <a:rect l="l" t="t" r="r" b="b"/>
            <a:pathLst>
              <a:path w="7315200" h="3849701">
                <a:moveTo>
                  <a:pt x="7315200" y="0"/>
                </a:moveTo>
                <a:lnTo>
                  <a:pt x="0" y="0"/>
                </a:lnTo>
                <a:lnTo>
                  <a:pt x="0" y="3849701"/>
                </a:lnTo>
                <a:lnTo>
                  <a:pt x="7315200" y="3849701"/>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53497"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0260535"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327985" y="2759579"/>
            <a:ext cx="8291111" cy="6218333"/>
          </a:xfrm>
          <a:custGeom>
            <a:avLst/>
            <a:gdLst/>
            <a:ahLst/>
            <a:cxnLst/>
            <a:rect l="l" t="t" r="r" b="b"/>
            <a:pathLst>
              <a:path w="8291111" h="6218333">
                <a:moveTo>
                  <a:pt x="0" y="0"/>
                </a:moveTo>
                <a:lnTo>
                  <a:pt x="8291111" y="0"/>
                </a:lnTo>
                <a:lnTo>
                  <a:pt x="8291111" y="6218333"/>
                </a:lnTo>
                <a:lnTo>
                  <a:pt x="0" y="6218333"/>
                </a:lnTo>
                <a:lnTo>
                  <a:pt x="0" y="0"/>
                </a:lnTo>
                <a:close/>
              </a:path>
            </a:pathLst>
          </a:custGeom>
          <a:blipFill>
            <a:blip r:embed="rId6"/>
            <a:stretch>
              <a:fillRect/>
            </a:stretch>
          </a:blipFill>
        </p:spPr>
      </p:sp>
      <p:sp>
        <p:nvSpPr>
          <p:cNvPr id="7" name="Freeform 7"/>
          <p:cNvSpPr/>
          <p:nvPr/>
        </p:nvSpPr>
        <p:spPr>
          <a:xfrm>
            <a:off x="9520974" y="2723459"/>
            <a:ext cx="8339271" cy="6254453"/>
          </a:xfrm>
          <a:custGeom>
            <a:avLst/>
            <a:gdLst/>
            <a:ahLst/>
            <a:cxnLst/>
            <a:rect l="l" t="t" r="r" b="b"/>
            <a:pathLst>
              <a:path w="8339271" h="6254453">
                <a:moveTo>
                  <a:pt x="0" y="0"/>
                </a:moveTo>
                <a:lnTo>
                  <a:pt x="8339271" y="0"/>
                </a:lnTo>
                <a:lnTo>
                  <a:pt x="8339271" y="6254453"/>
                </a:lnTo>
                <a:lnTo>
                  <a:pt x="0" y="6254453"/>
                </a:lnTo>
                <a:lnTo>
                  <a:pt x="0" y="0"/>
                </a:lnTo>
                <a:close/>
              </a:path>
            </a:pathLst>
          </a:custGeom>
          <a:blipFill>
            <a:blip r:embed="rId7"/>
            <a:stretch>
              <a:fillRect/>
            </a:stretch>
          </a:blipFill>
        </p:spPr>
      </p:sp>
      <p:sp>
        <p:nvSpPr>
          <p:cNvPr id="8" name="TextBox 8"/>
          <p:cNvSpPr txBox="1"/>
          <p:nvPr/>
        </p:nvSpPr>
        <p:spPr>
          <a:xfrm>
            <a:off x="5691226" y="952500"/>
            <a:ext cx="7127565" cy="752426"/>
          </a:xfrm>
          <a:prstGeom prst="rect">
            <a:avLst/>
          </a:prstGeom>
        </p:spPr>
        <p:txBody>
          <a:bodyPr lIns="0" tIns="0" rIns="0" bIns="0" rtlCol="0" anchor="t">
            <a:spAutoFit/>
          </a:bodyPr>
          <a:lstStyle/>
          <a:p>
            <a:pPr algn="ctr">
              <a:lnSpc>
                <a:spcPts val="6265"/>
              </a:lnSpc>
              <a:spcBef>
                <a:spcPct val="0"/>
              </a:spcBef>
            </a:pPr>
            <a:r>
              <a:rPr lang="en-US" sz="4475" b="1">
                <a:solidFill>
                  <a:srgbClr val="000000"/>
                </a:solidFill>
                <a:latin typeface="Touvlo Bold"/>
                <a:ea typeface="Touvlo Bold"/>
                <a:cs typeface="Touvlo Bold"/>
                <a:sym typeface="Touvlo Bold"/>
              </a:rPr>
              <a:t>Fotos der Gruppenarbeit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4529" y="638175"/>
            <a:ext cx="16498941" cy="6038850"/>
          </a:xfrm>
          <a:prstGeom prst="rect">
            <a:avLst/>
          </a:prstGeom>
        </p:spPr>
        <p:txBody>
          <a:bodyPr lIns="0" tIns="0" rIns="0" bIns="0" rtlCol="0" anchor="t">
            <a:spAutoFit/>
          </a:bodyPr>
          <a:lstStyle/>
          <a:p>
            <a:pPr algn="ctr">
              <a:lnSpc>
                <a:spcPts val="5280"/>
              </a:lnSpc>
              <a:spcBef>
                <a:spcPct val="0"/>
              </a:spcBef>
            </a:pPr>
            <a:r>
              <a:rPr lang="en-US" sz="4400" b="1">
                <a:solidFill>
                  <a:srgbClr val="000000"/>
                </a:solidFill>
                <a:latin typeface="Touvlo Bold"/>
                <a:ea typeface="Touvlo Bold"/>
                <a:cs typeface="Touvlo Bold"/>
                <a:sym typeface="Touvlo Bold"/>
              </a:rPr>
              <a:t>Mit finanzieller Unterstützung der Europäischen Union. Die geäußerten Ansichten und Meinungen entsprechen jedoch ausschließlich denen der Autorinnen und spiegeln nicht notwendigerweise die der Europäischen Union oder der Tempus wider. Weder die Europäische Union noch die fördernde Stelle können dafür verantwortlich gemacht werden.</a:t>
            </a:r>
          </a:p>
          <a:p>
            <a:pPr algn="ctr">
              <a:lnSpc>
                <a:spcPts val="5280"/>
              </a:lnSpc>
              <a:spcBef>
                <a:spcPct val="0"/>
              </a:spcBef>
            </a:pPr>
            <a:endParaRPr lang="en-US" sz="4400" b="1">
              <a:solidFill>
                <a:srgbClr val="000000"/>
              </a:solidFill>
              <a:latin typeface="Touvlo Bold"/>
              <a:ea typeface="Touvlo Bold"/>
              <a:cs typeface="Touvlo Bold"/>
              <a:sym typeface="Touvlo Bold"/>
            </a:endParaRPr>
          </a:p>
          <a:p>
            <a:pPr algn="ctr">
              <a:lnSpc>
                <a:spcPts val="5640"/>
              </a:lnSpc>
              <a:spcBef>
                <a:spcPct val="0"/>
              </a:spcBef>
            </a:pPr>
            <a:endParaRPr lang="en-US" sz="4400" b="1">
              <a:solidFill>
                <a:srgbClr val="000000"/>
              </a:solidFill>
              <a:latin typeface="Touvlo Bold"/>
              <a:ea typeface="Touvlo Bold"/>
              <a:cs typeface="Touvlo Bold"/>
              <a:sym typeface="Touvlo Bold"/>
            </a:endParaRPr>
          </a:p>
        </p:txBody>
      </p:sp>
      <p:sp>
        <p:nvSpPr>
          <p:cNvPr id="3" name="Freeform 3"/>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594512" y="-1447755"/>
            <a:ext cx="7315200" cy="3849701"/>
          </a:xfrm>
          <a:custGeom>
            <a:avLst/>
            <a:gdLst/>
            <a:ahLst/>
            <a:cxnLst/>
            <a:rect l="l" t="t" r="r" b="b"/>
            <a:pathLst>
              <a:path w="7315200" h="3849701">
                <a:moveTo>
                  <a:pt x="7315200" y="0"/>
                </a:moveTo>
                <a:lnTo>
                  <a:pt x="0" y="0"/>
                </a:lnTo>
                <a:lnTo>
                  <a:pt x="0" y="3849701"/>
                </a:lnTo>
                <a:lnTo>
                  <a:pt x="7315200" y="3849701"/>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53497"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260535"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3867040" y="6966012"/>
            <a:ext cx="10553920" cy="2292288"/>
          </a:xfrm>
          <a:custGeom>
            <a:avLst/>
            <a:gdLst/>
            <a:ahLst/>
            <a:cxnLst/>
            <a:rect l="l" t="t" r="r" b="b"/>
            <a:pathLst>
              <a:path w="10553920" h="2292288">
                <a:moveTo>
                  <a:pt x="0" y="0"/>
                </a:moveTo>
                <a:lnTo>
                  <a:pt x="10553920" y="0"/>
                </a:lnTo>
                <a:lnTo>
                  <a:pt x="10553920" y="2292288"/>
                </a:lnTo>
                <a:lnTo>
                  <a:pt x="0" y="2292288"/>
                </a:lnTo>
                <a:lnTo>
                  <a:pt x="0" y="0"/>
                </a:lnTo>
                <a:close/>
              </a:path>
            </a:pathLst>
          </a:custGeom>
          <a:blipFill>
            <a:blip r:embed="rId6"/>
            <a:stretch>
              <a:fillRect t="-69" b="-69"/>
            </a:stretch>
          </a:blipFill>
        </p:spPr>
      </p:sp>
      <p:sp>
        <p:nvSpPr>
          <p:cNvPr id="8" name="TextBox 8"/>
          <p:cNvSpPr txBox="1"/>
          <p:nvPr/>
        </p:nvSpPr>
        <p:spPr>
          <a:xfrm>
            <a:off x="0" y="5653087"/>
            <a:ext cx="18288000" cy="2038350"/>
          </a:xfrm>
          <a:prstGeom prst="rect">
            <a:avLst/>
          </a:prstGeom>
        </p:spPr>
        <p:txBody>
          <a:bodyPr lIns="0" tIns="0" rIns="0" bIns="0" rtlCol="0" anchor="t">
            <a:spAutoFit/>
          </a:bodyPr>
          <a:lstStyle/>
          <a:p>
            <a:pPr algn="ctr">
              <a:lnSpc>
                <a:spcPts val="4736"/>
              </a:lnSpc>
              <a:spcBef>
                <a:spcPct val="0"/>
              </a:spcBef>
            </a:pPr>
            <a:r>
              <a:rPr lang="en-US" sz="3947" b="1">
                <a:solidFill>
                  <a:srgbClr val="000000"/>
                </a:solidFill>
                <a:latin typeface="Bricolage Grotesque Bold"/>
                <a:ea typeface="Bricolage Grotesque Bold"/>
                <a:cs typeface="Bricolage Grotesque Bold"/>
                <a:sym typeface="Bricolage Grotesque Bold"/>
              </a:rPr>
              <a:t>Von der Europäischen Union finanziert – Projektnummer: 2023-2-HU01-KA220-SCH-000169980</a:t>
            </a:r>
          </a:p>
          <a:p>
            <a:pPr algn="ctr">
              <a:lnSpc>
                <a:spcPts val="6536"/>
              </a:lnSpc>
              <a:spcBef>
                <a:spcPct val="0"/>
              </a:spcBef>
            </a:pPr>
            <a:endParaRPr lang="en-US" sz="3947" b="1">
              <a:solidFill>
                <a:srgbClr val="000000"/>
              </a:solidFill>
              <a:latin typeface="Bricolage Grotesque Bold"/>
              <a:ea typeface="Bricolage Grotesque Bold"/>
              <a:cs typeface="Bricolage Grotesque Bold"/>
              <a:sym typeface="Bricolage Grotesque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7812" y="916440"/>
            <a:ext cx="17572377" cy="1552575"/>
          </a:xfrm>
          <a:prstGeom prst="rect">
            <a:avLst/>
          </a:prstGeom>
        </p:spPr>
        <p:txBody>
          <a:bodyPr lIns="0" tIns="0" rIns="0" bIns="0" rtlCol="0" anchor="t">
            <a:spAutoFit/>
          </a:bodyPr>
          <a:lstStyle/>
          <a:p>
            <a:pPr algn="ctr">
              <a:lnSpc>
                <a:spcPts val="6120"/>
              </a:lnSpc>
              <a:spcBef>
                <a:spcPct val="0"/>
              </a:spcBef>
            </a:pPr>
            <a:r>
              <a:rPr lang="en-US" sz="5100" b="1">
                <a:solidFill>
                  <a:srgbClr val="000000"/>
                </a:solidFill>
                <a:latin typeface="Bricolage Grotesque Bold"/>
                <a:ea typeface="Bricolage Grotesque Bold"/>
                <a:cs typeface="Bricolage Grotesque Bold"/>
                <a:sym typeface="Bricolage Grotesque Bold"/>
              </a:rPr>
              <a:t>Workshop: Regenerative Energien – Die Energie der Zukunft </a:t>
            </a:r>
          </a:p>
        </p:txBody>
      </p:sp>
      <p:sp>
        <p:nvSpPr>
          <p:cNvPr id="3" name="TextBox 3"/>
          <p:cNvSpPr txBox="1"/>
          <p:nvPr/>
        </p:nvSpPr>
        <p:spPr>
          <a:xfrm>
            <a:off x="760359" y="3156919"/>
            <a:ext cx="16498941" cy="4629150"/>
          </a:xfrm>
          <a:prstGeom prst="rect">
            <a:avLst/>
          </a:prstGeom>
        </p:spPr>
        <p:txBody>
          <a:bodyPr lIns="0" tIns="0" rIns="0" bIns="0" rtlCol="0" anchor="t">
            <a:spAutoFit/>
          </a:bodyPr>
          <a:lstStyle/>
          <a:p>
            <a:pPr algn="ctr">
              <a:lnSpc>
                <a:spcPts val="6120"/>
              </a:lnSpc>
              <a:spcBef>
                <a:spcPct val="0"/>
              </a:spcBef>
            </a:pPr>
            <a:r>
              <a:rPr lang="en-US" sz="5100" b="1">
                <a:solidFill>
                  <a:srgbClr val="000000"/>
                </a:solidFill>
                <a:latin typeface="Touvlo Bold"/>
                <a:ea typeface="Touvlo Bold"/>
                <a:cs typeface="Touvlo Bold"/>
                <a:sym typeface="Touvlo Bold"/>
              </a:rPr>
              <a:t>Im Rahmen unseres Erasmus+-Projekts beschäftigten sich die Schülerinnen und Schüler mit dem Thema „Regenerative Energien“. Ziel des Workshops war es, die Bedeutung erneuerbarer Energiequellen für unsere Umwelt, unser Klima und unsere Zukunft besser zu verstehen.</a:t>
            </a:r>
          </a:p>
        </p:txBody>
      </p:sp>
      <p:sp>
        <p:nvSpPr>
          <p:cNvPr id="4" name="Freeform 4"/>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12594512" y="-1447755"/>
            <a:ext cx="7315200" cy="3849701"/>
          </a:xfrm>
          <a:custGeom>
            <a:avLst/>
            <a:gdLst/>
            <a:ahLst/>
            <a:cxnLst/>
            <a:rect l="l" t="t" r="r" b="b"/>
            <a:pathLst>
              <a:path w="7315200" h="3849701">
                <a:moveTo>
                  <a:pt x="7315200" y="0"/>
                </a:moveTo>
                <a:lnTo>
                  <a:pt x="0" y="0"/>
                </a:lnTo>
                <a:lnTo>
                  <a:pt x="0" y="3849701"/>
                </a:lnTo>
                <a:lnTo>
                  <a:pt x="7315200" y="3849701"/>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53497"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0260535"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78519" y="829720"/>
            <a:ext cx="15588739" cy="8018583"/>
          </a:xfrm>
          <a:prstGeom prst="rect">
            <a:avLst/>
          </a:prstGeom>
        </p:spPr>
        <p:txBody>
          <a:bodyPr lIns="0" tIns="0" rIns="0" bIns="0" rtlCol="0" anchor="t">
            <a:spAutoFit/>
          </a:bodyPr>
          <a:lstStyle/>
          <a:p>
            <a:pPr algn="ctr">
              <a:lnSpc>
                <a:spcPts val="5782"/>
              </a:lnSpc>
              <a:spcBef>
                <a:spcPct val="0"/>
              </a:spcBef>
            </a:pPr>
            <a:r>
              <a:rPr lang="en-US" sz="4818" b="1">
                <a:solidFill>
                  <a:srgbClr val="000000"/>
                </a:solidFill>
                <a:latin typeface="Touvlo Bold"/>
                <a:ea typeface="Touvlo Bold"/>
                <a:cs typeface="Touvlo Bold"/>
                <a:sym typeface="Touvlo Bold"/>
              </a:rPr>
              <a:t>Zu Beginn informierten sich die Teilnehmenden über verschiedene Arten regenerativer Energien, wie Solarenergie, Windenergie, Wasserkraft, Geothermie und Biomasse. Anschließend diskutierten sie in internationalen Gruppen über die Vorteile dieser nachhaltigen Energiequellen und darüber, wie jeder Einzelne zum Umweltschutz beitragen kann. Der Dozent war Dr. Tóth József Barnabás, PhD. Der Vortrag fand auf Englisch statt, weil der Universitätsprofessor kein Deutsch konnte.</a:t>
            </a:r>
          </a:p>
        </p:txBody>
      </p:sp>
      <p:sp>
        <p:nvSpPr>
          <p:cNvPr id="3" name="Freeform 3"/>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594512" y="-1447755"/>
            <a:ext cx="7315200" cy="3849701"/>
          </a:xfrm>
          <a:custGeom>
            <a:avLst/>
            <a:gdLst/>
            <a:ahLst/>
            <a:cxnLst/>
            <a:rect l="l" t="t" r="r" b="b"/>
            <a:pathLst>
              <a:path w="7315200" h="3849701">
                <a:moveTo>
                  <a:pt x="7315200" y="0"/>
                </a:moveTo>
                <a:lnTo>
                  <a:pt x="0" y="0"/>
                </a:lnTo>
                <a:lnTo>
                  <a:pt x="0" y="3849701"/>
                </a:lnTo>
                <a:lnTo>
                  <a:pt x="7315200" y="3849701"/>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53497"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260535"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2594512" y="-1447755"/>
            <a:ext cx="7315200" cy="3849701"/>
          </a:xfrm>
          <a:custGeom>
            <a:avLst/>
            <a:gdLst/>
            <a:ahLst/>
            <a:cxnLst/>
            <a:rect l="l" t="t" r="r" b="b"/>
            <a:pathLst>
              <a:path w="7315200" h="3849701">
                <a:moveTo>
                  <a:pt x="7315200" y="0"/>
                </a:moveTo>
                <a:lnTo>
                  <a:pt x="0" y="0"/>
                </a:lnTo>
                <a:lnTo>
                  <a:pt x="0" y="3849701"/>
                </a:lnTo>
                <a:lnTo>
                  <a:pt x="7315200" y="3849701"/>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53497"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0260535"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939247" y="5675400"/>
            <a:ext cx="6337752" cy="3582900"/>
          </a:xfrm>
          <a:custGeom>
            <a:avLst/>
            <a:gdLst/>
            <a:ahLst/>
            <a:cxnLst/>
            <a:rect l="l" t="t" r="r" b="b"/>
            <a:pathLst>
              <a:path w="6337752" h="3582900">
                <a:moveTo>
                  <a:pt x="0" y="0"/>
                </a:moveTo>
                <a:lnTo>
                  <a:pt x="6337753" y="0"/>
                </a:lnTo>
                <a:lnTo>
                  <a:pt x="6337753" y="3582900"/>
                </a:lnTo>
                <a:lnTo>
                  <a:pt x="0" y="3582900"/>
                </a:lnTo>
                <a:lnTo>
                  <a:pt x="0" y="0"/>
                </a:lnTo>
                <a:close/>
              </a:path>
            </a:pathLst>
          </a:custGeom>
          <a:blipFill>
            <a:blip r:embed="rId6"/>
            <a:stretch>
              <a:fillRect/>
            </a:stretch>
          </a:blipFill>
        </p:spPr>
      </p:sp>
      <p:sp>
        <p:nvSpPr>
          <p:cNvPr id="7" name="Freeform 7"/>
          <p:cNvSpPr/>
          <p:nvPr/>
        </p:nvSpPr>
        <p:spPr>
          <a:xfrm>
            <a:off x="11379037" y="5675400"/>
            <a:ext cx="6333490" cy="3582900"/>
          </a:xfrm>
          <a:custGeom>
            <a:avLst/>
            <a:gdLst/>
            <a:ahLst/>
            <a:cxnLst/>
            <a:rect l="l" t="t" r="r" b="b"/>
            <a:pathLst>
              <a:path w="6333490" h="3582900">
                <a:moveTo>
                  <a:pt x="0" y="0"/>
                </a:moveTo>
                <a:lnTo>
                  <a:pt x="6333490" y="0"/>
                </a:lnTo>
                <a:lnTo>
                  <a:pt x="6333490" y="3582900"/>
                </a:lnTo>
                <a:lnTo>
                  <a:pt x="0" y="3582900"/>
                </a:lnTo>
                <a:lnTo>
                  <a:pt x="0" y="0"/>
                </a:lnTo>
                <a:close/>
              </a:path>
            </a:pathLst>
          </a:custGeom>
          <a:blipFill>
            <a:blip r:embed="rId7"/>
            <a:stretch>
              <a:fillRect/>
            </a:stretch>
          </a:blipFill>
        </p:spPr>
      </p:sp>
      <p:sp>
        <p:nvSpPr>
          <p:cNvPr id="8" name="Freeform 8"/>
          <p:cNvSpPr/>
          <p:nvPr/>
        </p:nvSpPr>
        <p:spPr>
          <a:xfrm>
            <a:off x="5848948" y="1707513"/>
            <a:ext cx="6590103" cy="3728068"/>
          </a:xfrm>
          <a:custGeom>
            <a:avLst/>
            <a:gdLst/>
            <a:ahLst/>
            <a:cxnLst/>
            <a:rect l="l" t="t" r="r" b="b"/>
            <a:pathLst>
              <a:path w="6590103" h="3728068">
                <a:moveTo>
                  <a:pt x="0" y="0"/>
                </a:moveTo>
                <a:lnTo>
                  <a:pt x="6590104" y="0"/>
                </a:lnTo>
                <a:lnTo>
                  <a:pt x="6590104" y="3728069"/>
                </a:lnTo>
                <a:lnTo>
                  <a:pt x="0" y="3728069"/>
                </a:lnTo>
                <a:lnTo>
                  <a:pt x="0" y="0"/>
                </a:lnTo>
                <a:close/>
              </a:path>
            </a:pathLst>
          </a:custGeom>
          <a:blipFill>
            <a:blip r:embed="rId8"/>
            <a:stretch>
              <a:fillRect/>
            </a:stretch>
          </a:blipFill>
        </p:spPr>
      </p:sp>
      <p:sp>
        <p:nvSpPr>
          <p:cNvPr id="9" name="TextBox 9"/>
          <p:cNvSpPr txBox="1"/>
          <p:nvPr/>
        </p:nvSpPr>
        <p:spPr>
          <a:xfrm>
            <a:off x="5426199" y="467571"/>
            <a:ext cx="7435602" cy="1000125"/>
          </a:xfrm>
          <a:prstGeom prst="rect">
            <a:avLst/>
          </a:prstGeom>
        </p:spPr>
        <p:txBody>
          <a:bodyPr lIns="0" tIns="0" rIns="0" bIns="0" rtlCol="0" anchor="t">
            <a:spAutoFit/>
          </a:bodyPr>
          <a:lstStyle/>
          <a:p>
            <a:pPr algn="ctr">
              <a:lnSpc>
                <a:spcPts val="7856"/>
              </a:lnSpc>
              <a:spcBef>
                <a:spcPct val="0"/>
              </a:spcBef>
            </a:pPr>
            <a:r>
              <a:rPr lang="en-US" sz="6547" b="1">
                <a:solidFill>
                  <a:srgbClr val="000000"/>
                </a:solidFill>
                <a:latin typeface="Bricolage Grotesque Bold"/>
                <a:ea typeface="Bricolage Grotesque Bold"/>
                <a:cs typeface="Bricolage Grotesque Bold"/>
                <a:sym typeface="Bricolage Grotesque Bold"/>
              </a:rPr>
              <a:t>Fotos vom Vortrag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497"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260535"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91642" y="570271"/>
            <a:ext cx="5656587" cy="4242440"/>
          </a:xfrm>
          <a:custGeom>
            <a:avLst/>
            <a:gdLst/>
            <a:ahLst/>
            <a:cxnLst/>
            <a:rect l="l" t="t" r="r" b="b"/>
            <a:pathLst>
              <a:path w="5656587" h="4242440">
                <a:moveTo>
                  <a:pt x="0" y="0"/>
                </a:moveTo>
                <a:lnTo>
                  <a:pt x="5656587" y="0"/>
                </a:lnTo>
                <a:lnTo>
                  <a:pt x="5656587" y="4242440"/>
                </a:lnTo>
                <a:lnTo>
                  <a:pt x="0" y="4242440"/>
                </a:lnTo>
                <a:lnTo>
                  <a:pt x="0" y="0"/>
                </a:lnTo>
                <a:close/>
              </a:path>
            </a:pathLst>
          </a:custGeom>
          <a:blipFill>
            <a:blip r:embed="rId4"/>
            <a:stretch>
              <a:fillRect/>
            </a:stretch>
          </a:blipFill>
        </p:spPr>
      </p:sp>
      <p:sp>
        <p:nvSpPr>
          <p:cNvPr id="5" name="Freeform 5"/>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0492507" y="570271"/>
            <a:ext cx="7376471" cy="4149265"/>
          </a:xfrm>
          <a:custGeom>
            <a:avLst/>
            <a:gdLst/>
            <a:ahLst/>
            <a:cxnLst/>
            <a:rect l="l" t="t" r="r" b="b"/>
            <a:pathLst>
              <a:path w="7376471" h="4149265">
                <a:moveTo>
                  <a:pt x="0" y="0"/>
                </a:moveTo>
                <a:lnTo>
                  <a:pt x="7376471" y="0"/>
                </a:lnTo>
                <a:lnTo>
                  <a:pt x="7376471" y="4149265"/>
                </a:lnTo>
                <a:lnTo>
                  <a:pt x="0" y="4149265"/>
                </a:lnTo>
                <a:lnTo>
                  <a:pt x="0" y="0"/>
                </a:lnTo>
                <a:close/>
              </a:path>
            </a:pathLst>
          </a:custGeom>
          <a:blipFill>
            <a:blip r:embed="rId7"/>
            <a:stretch>
              <a:fillRect/>
            </a:stretch>
          </a:blipFill>
        </p:spPr>
      </p:sp>
      <p:sp>
        <p:nvSpPr>
          <p:cNvPr id="7" name="Freeform 7"/>
          <p:cNvSpPr/>
          <p:nvPr/>
        </p:nvSpPr>
        <p:spPr>
          <a:xfrm flipH="1">
            <a:off x="12594512" y="-1447755"/>
            <a:ext cx="7315200" cy="3849701"/>
          </a:xfrm>
          <a:custGeom>
            <a:avLst/>
            <a:gdLst/>
            <a:ahLst/>
            <a:cxnLst/>
            <a:rect l="l" t="t" r="r" b="b"/>
            <a:pathLst>
              <a:path w="7315200" h="3849701">
                <a:moveTo>
                  <a:pt x="7315200" y="0"/>
                </a:moveTo>
                <a:lnTo>
                  <a:pt x="0" y="0"/>
                </a:lnTo>
                <a:lnTo>
                  <a:pt x="0" y="3849701"/>
                </a:lnTo>
                <a:lnTo>
                  <a:pt x="7315200" y="3849701"/>
                </a:lnTo>
                <a:lnTo>
                  <a:pt x="731520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357451" y="4966157"/>
            <a:ext cx="5573098" cy="4179823"/>
          </a:xfrm>
          <a:custGeom>
            <a:avLst/>
            <a:gdLst/>
            <a:ahLst/>
            <a:cxnLst/>
            <a:rect l="l" t="t" r="r" b="b"/>
            <a:pathLst>
              <a:path w="5573098" h="4179823">
                <a:moveTo>
                  <a:pt x="0" y="0"/>
                </a:moveTo>
                <a:lnTo>
                  <a:pt x="5573098" y="0"/>
                </a:lnTo>
                <a:lnTo>
                  <a:pt x="5573098" y="4179823"/>
                </a:lnTo>
                <a:lnTo>
                  <a:pt x="0" y="4179823"/>
                </a:lnTo>
                <a:lnTo>
                  <a:pt x="0" y="0"/>
                </a:lnTo>
                <a:close/>
              </a:path>
            </a:pathLst>
          </a:custGeom>
          <a:blipFill>
            <a:blip r:embed="rId8"/>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4529" y="682055"/>
            <a:ext cx="16498941" cy="4629150"/>
          </a:xfrm>
          <a:prstGeom prst="rect">
            <a:avLst/>
          </a:prstGeom>
        </p:spPr>
        <p:txBody>
          <a:bodyPr lIns="0" tIns="0" rIns="0" bIns="0" rtlCol="0" anchor="t">
            <a:spAutoFit/>
          </a:bodyPr>
          <a:lstStyle/>
          <a:p>
            <a:pPr algn="ctr">
              <a:lnSpc>
                <a:spcPts val="6120"/>
              </a:lnSpc>
              <a:spcBef>
                <a:spcPct val="0"/>
              </a:spcBef>
            </a:pPr>
            <a:r>
              <a:rPr lang="en-US" sz="5100" b="1">
                <a:solidFill>
                  <a:srgbClr val="000000"/>
                </a:solidFill>
                <a:latin typeface="Touvlo Bold"/>
                <a:ea typeface="Touvlo Bold"/>
                <a:cs typeface="Touvlo Bold"/>
                <a:sym typeface="Touvlo Bold"/>
              </a:rPr>
              <a:t>Ein besonderer Schwerpunkt lag auf der kreativen Gruppenarbeit. Die Schülerinnen und Schüler entwickelten eigene Slogans, die auf die Bedeutung erneuerbarer Energien aufmerksam machen und andere Menschen zum nachhaltigen Handeln motivieren sollen. </a:t>
            </a:r>
          </a:p>
        </p:txBody>
      </p:sp>
      <p:sp>
        <p:nvSpPr>
          <p:cNvPr id="3" name="Freeform 3"/>
          <p:cNvSpPr/>
          <p:nvPr/>
        </p:nvSpPr>
        <p:spPr>
          <a:xfrm>
            <a:off x="-2079081" y="-1447755"/>
            <a:ext cx="7315200" cy="3849701"/>
          </a:xfrm>
          <a:custGeom>
            <a:avLst/>
            <a:gdLst/>
            <a:ahLst/>
            <a:cxnLst/>
            <a:rect l="l" t="t" r="r" b="b"/>
            <a:pathLst>
              <a:path w="7315200" h="3849701">
                <a:moveTo>
                  <a:pt x="0" y="0"/>
                </a:moveTo>
                <a:lnTo>
                  <a:pt x="7315200" y="0"/>
                </a:lnTo>
                <a:lnTo>
                  <a:pt x="7315200" y="3849701"/>
                </a:lnTo>
                <a:lnTo>
                  <a:pt x="0" y="38497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594512" y="-1447755"/>
            <a:ext cx="7315200" cy="3849701"/>
          </a:xfrm>
          <a:custGeom>
            <a:avLst/>
            <a:gdLst/>
            <a:ahLst/>
            <a:cxnLst/>
            <a:rect l="l" t="t" r="r" b="b"/>
            <a:pathLst>
              <a:path w="7315200" h="3849701">
                <a:moveTo>
                  <a:pt x="7315200" y="0"/>
                </a:moveTo>
                <a:lnTo>
                  <a:pt x="0" y="0"/>
                </a:lnTo>
                <a:lnTo>
                  <a:pt x="0" y="3849701"/>
                </a:lnTo>
                <a:lnTo>
                  <a:pt x="7315200" y="3849701"/>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53497"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260535" y="9299425"/>
            <a:ext cx="14680169" cy="987575"/>
          </a:xfrm>
          <a:custGeom>
            <a:avLst/>
            <a:gdLst/>
            <a:ahLst/>
            <a:cxnLst/>
            <a:rect l="l" t="t" r="r" b="b"/>
            <a:pathLst>
              <a:path w="14680169" h="987575">
                <a:moveTo>
                  <a:pt x="0" y="0"/>
                </a:moveTo>
                <a:lnTo>
                  <a:pt x="14680169" y="0"/>
                </a:lnTo>
                <a:lnTo>
                  <a:pt x="14680169" y="987575"/>
                </a:lnTo>
                <a:lnTo>
                  <a:pt x="0" y="98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781286" y="6363100"/>
            <a:ext cx="8725428" cy="999948"/>
          </a:xfrm>
          <a:prstGeom prst="rect">
            <a:avLst/>
          </a:prstGeom>
        </p:spPr>
        <p:txBody>
          <a:bodyPr lIns="0" tIns="0" rIns="0" bIns="0" rtlCol="0" anchor="t">
            <a:spAutoFit/>
          </a:bodyPr>
          <a:lstStyle/>
          <a:p>
            <a:pPr algn="ctr">
              <a:lnSpc>
                <a:spcPts val="7856"/>
              </a:lnSpc>
              <a:spcBef>
                <a:spcPct val="0"/>
              </a:spcBef>
            </a:pPr>
            <a:r>
              <a:rPr lang="en-US" sz="6547" b="1">
                <a:solidFill>
                  <a:srgbClr val="000000"/>
                </a:solidFill>
                <a:latin typeface="Bricolage Grotesque Bold"/>
                <a:ea typeface="Bricolage Grotesque Bold"/>
                <a:cs typeface="Bricolage Grotesque Bold"/>
                <a:sym typeface="Bricolage Grotesque Bold"/>
              </a:rPr>
              <a:t>entstandene Slogans: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235</Words>
  <Application>Microsoft Office PowerPoint</Application>
  <PresentationFormat>Egyéni</PresentationFormat>
  <Paragraphs>18</Paragraphs>
  <Slides>14</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14</vt:i4>
      </vt:variant>
    </vt:vector>
  </HeadingPairs>
  <TitlesOfParts>
    <vt:vector size="21" baseType="lpstr">
      <vt:lpstr>Inter Medium</vt:lpstr>
      <vt:lpstr>Libre Baskerville</vt:lpstr>
      <vt:lpstr>Calibri</vt:lpstr>
      <vt:lpstr>Bricolage Grotesque Bold</vt:lpstr>
      <vt:lpstr>Touvlo Bold</vt:lpstr>
      <vt:lpstr>Arial</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KA220-Nachhaltigkeit</dc:title>
  <dc:creator>Felhasználó</dc:creator>
  <cp:lastModifiedBy>Felhasználó</cp:lastModifiedBy>
  <cp:revision>2</cp:revision>
  <dcterms:created xsi:type="dcterms:W3CDTF">2006-08-16T00:00:00Z</dcterms:created>
  <dcterms:modified xsi:type="dcterms:W3CDTF">2026-06-08T19:41:43Z</dcterms:modified>
  <dc:identifier>DAHLiypDGTc</dc:identifier>
</cp:coreProperties>
</file>