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Prachamati SemiCondensed" panose="020B0604020202020204" charset="-34"/>
      <p:regular r:id="rId18"/>
    </p:embeddedFont>
    <p:embeddedFont>
      <p:font typeface="Prachamati SemiCondensed Bold" panose="020B0604020202020204" charset="-34"/>
      <p:regular r:id="rId19"/>
    </p:embeddedFont>
    <p:embeddedFont>
      <p:font typeface="Canva Sans" panose="020B0604020202020204" charset="0"/>
      <p:regular r:id="rId20"/>
    </p:embeddedFont>
    <p:embeddedFont>
      <p:font typeface="Calibri" panose="020F0502020204030204" pitchFamily="34" charset="0"/>
      <p:regular r:id="rId21"/>
      <p:bold r:id="rId22"/>
      <p:italic r:id="rId23"/>
      <p:boldItalic r:id="rId24"/>
    </p:embeddedFont>
    <p:embeddedFont>
      <p:font typeface="Libre Baskerville" panose="020B0604020202020204" charset="0"/>
      <p:regular r:id="rId25"/>
    </p:embeddedFont>
    <p:embeddedFont>
      <p:font typeface="League Gothic" panose="020B0604020202020204" charset="-18"/>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3.jpeg"/><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7.xml"/><Relationship Id="rId7" Type="http://schemas.openxmlformats.org/officeDocument/2006/relationships/image" Target="../media/image30.sv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4.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jpeg"/><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jpeg"/><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jpeg"/><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7.xml"/><Relationship Id="rId7" Type="http://schemas.openxmlformats.org/officeDocument/2006/relationships/image" Target="../media/image18.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7.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2.jpeg"/><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A4751"/>
        </a:solidFill>
        <a:effectLst/>
      </p:bgPr>
    </p:bg>
    <p:spTree>
      <p:nvGrpSpPr>
        <p:cNvPr id="1" name=""/>
        <p:cNvGrpSpPr/>
        <p:nvPr/>
      </p:nvGrpSpPr>
      <p:grpSpPr>
        <a:xfrm>
          <a:off x="0" y="0"/>
          <a:ext cx="0" cy="0"/>
          <a:chOff x="0" y="0"/>
          <a:chExt cx="0" cy="0"/>
        </a:xfrm>
      </p:grpSpPr>
      <p:grpSp>
        <p:nvGrpSpPr>
          <p:cNvPr id="2" name="Group 2"/>
          <p:cNvGrpSpPr/>
          <p:nvPr/>
        </p:nvGrpSpPr>
        <p:grpSpPr>
          <a:xfrm>
            <a:off x="228600" y="224359"/>
            <a:ext cx="17802225" cy="9844360"/>
            <a:chOff x="0" y="0"/>
            <a:chExt cx="4688652" cy="2592753"/>
          </a:xfrm>
        </p:grpSpPr>
        <p:sp>
          <p:nvSpPr>
            <p:cNvPr id="3" name="Freeform 3"/>
            <p:cNvSpPr/>
            <p:nvPr/>
          </p:nvSpPr>
          <p:spPr>
            <a:xfrm>
              <a:off x="0" y="0"/>
              <a:ext cx="4688652" cy="2592753"/>
            </a:xfrm>
            <a:custGeom>
              <a:avLst/>
              <a:gdLst/>
              <a:ahLst/>
              <a:cxnLst/>
              <a:rect l="l" t="t" r="r" b="b"/>
              <a:pathLst>
                <a:path w="4688652" h="2592753">
                  <a:moveTo>
                    <a:pt x="0" y="0"/>
                  </a:moveTo>
                  <a:lnTo>
                    <a:pt x="4688652" y="0"/>
                  </a:lnTo>
                  <a:lnTo>
                    <a:pt x="4688652" y="2592753"/>
                  </a:lnTo>
                  <a:lnTo>
                    <a:pt x="0" y="2592753"/>
                  </a:lnTo>
                  <a:close/>
                </a:path>
              </a:pathLst>
            </a:custGeom>
            <a:ln w="38100" cap="sq">
              <a:solidFill>
                <a:srgbClr val="D69A4E"/>
              </a:solidFill>
              <a:prstDash val="solid"/>
              <a:miter/>
            </a:ln>
          </p:spPr>
        </p:sp>
        <p:sp>
          <p:nvSpPr>
            <p:cNvPr id="4" name="TextBox 4"/>
            <p:cNvSpPr txBox="1"/>
            <p:nvPr/>
          </p:nvSpPr>
          <p:spPr>
            <a:xfrm>
              <a:off x="0" y="-28575"/>
              <a:ext cx="4688652" cy="2621328"/>
            </a:xfrm>
            <a:prstGeom prst="rect">
              <a:avLst/>
            </a:prstGeom>
          </p:spPr>
          <p:txBody>
            <a:bodyPr lIns="50800" tIns="50800" rIns="50800" bIns="50800" rtlCol="0" anchor="ctr"/>
            <a:lstStyle/>
            <a:p>
              <a:pPr algn="ctr">
                <a:lnSpc>
                  <a:spcPts val="2380"/>
                </a:lnSpc>
              </a:pPr>
              <a:endParaRPr/>
            </a:p>
          </p:txBody>
        </p:sp>
      </p:grpSp>
      <p:sp>
        <p:nvSpPr>
          <p:cNvPr id="5" name="AutoShape 5"/>
          <p:cNvSpPr/>
          <p:nvPr/>
        </p:nvSpPr>
        <p:spPr>
          <a:xfrm>
            <a:off x="5741569" y="4045428"/>
            <a:ext cx="6776286" cy="0"/>
          </a:xfrm>
          <a:prstGeom prst="line">
            <a:avLst/>
          </a:prstGeom>
          <a:ln w="28575" cap="flat">
            <a:solidFill>
              <a:srgbClr val="D69A4E"/>
            </a:solidFill>
            <a:prstDash val="solid"/>
            <a:headEnd type="none" w="sm" len="sm"/>
            <a:tailEnd type="none" w="sm" len="sm"/>
          </a:ln>
        </p:spPr>
      </p:sp>
      <p:sp>
        <p:nvSpPr>
          <p:cNvPr id="6" name="Freeform 6"/>
          <p:cNvSpPr/>
          <p:nvPr/>
        </p:nvSpPr>
        <p:spPr>
          <a:xfrm rot="-10800000">
            <a:off x="304565" y="7304015"/>
            <a:ext cx="2710913" cy="2710913"/>
          </a:xfrm>
          <a:custGeom>
            <a:avLst/>
            <a:gdLst/>
            <a:ahLst/>
            <a:cxnLst/>
            <a:rect l="l" t="t" r="r" b="b"/>
            <a:pathLst>
              <a:path w="2710913" h="2710913">
                <a:moveTo>
                  <a:pt x="0" y="0"/>
                </a:moveTo>
                <a:lnTo>
                  <a:pt x="2710913" y="0"/>
                </a:lnTo>
                <a:lnTo>
                  <a:pt x="2710913" y="2710914"/>
                </a:lnTo>
                <a:lnTo>
                  <a:pt x="0" y="27109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0800000" flipH="1">
            <a:off x="15200770" y="7223490"/>
            <a:ext cx="2710913" cy="2710913"/>
          </a:xfrm>
          <a:custGeom>
            <a:avLst/>
            <a:gdLst/>
            <a:ahLst/>
            <a:cxnLst/>
            <a:rect l="l" t="t" r="r" b="b"/>
            <a:pathLst>
              <a:path w="2710913" h="2710913">
                <a:moveTo>
                  <a:pt x="2710913" y="0"/>
                </a:moveTo>
                <a:lnTo>
                  <a:pt x="0" y="0"/>
                </a:lnTo>
                <a:lnTo>
                  <a:pt x="0" y="2710913"/>
                </a:lnTo>
                <a:lnTo>
                  <a:pt x="2710913" y="2710913"/>
                </a:lnTo>
                <a:lnTo>
                  <a:pt x="271091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rot="-10800000" flipV="1">
            <a:off x="304565" y="278150"/>
            <a:ext cx="2710913" cy="2710913"/>
          </a:xfrm>
          <a:custGeom>
            <a:avLst/>
            <a:gdLst/>
            <a:ahLst/>
            <a:cxnLst/>
            <a:rect l="l" t="t" r="r" b="b"/>
            <a:pathLst>
              <a:path w="2710913" h="2710913">
                <a:moveTo>
                  <a:pt x="0" y="2710913"/>
                </a:moveTo>
                <a:lnTo>
                  <a:pt x="2710913" y="2710913"/>
                </a:lnTo>
                <a:lnTo>
                  <a:pt x="2710913" y="0"/>
                </a:lnTo>
                <a:lnTo>
                  <a:pt x="0" y="0"/>
                </a:lnTo>
                <a:lnTo>
                  <a:pt x="0" y="2710913"/>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rot="-10800000" flipH="1" flipV="1">
            <a:off x="15122093" y="363875"/>
            <a:ext cx="2710913" cy="2710913"/>
          </a:xfrm>
          <a:custGeom>
            <a:avLst/>
            <a:gdLst/>
            <a:ahLst/>
            <a:cxnLst/>
            <a:rect l="l" t="t" r="r" b="b"/>
            <a:pathLst>
              <a:path w="2710913" h="2710913">
                <a:moveTo>
                  <a:pt x="2710913" y="2710913"/>
                </a:moveTo>
                <a:lnTo>
                  <a:pt x="0" y="2710913"/>
                </a:lnTo>
                <a:lnTo>
                  <a:pt x="0" y="0"/>
                </a:lnTo>
                <a:lnTo>
                  <a:pt x="2710913" y="0"/>
                </a:lnTo>
                <a:lnTo>
                  <a:pt x="2710913" y="2710913"/>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228600" y="3983626"/>
            <a:ext cx="4914311" cy="3842368"/>
          </a:xfrm>
          <a:custGeom>
            <a:avLst/>
            <a:gdLst/>
            <a:ahLst/>
            <a:cxnLst/>
            <a:rect l="l" t="t" r="r" b="b"/>
            <a:pathLst>
              <a:path w="4914311" h="3842368">
                <a:moveTo>
                  <a:pt x="4914311" y="0"/>
                </a:moveTo>
                <a:lnTo>
                  <a:pt x="0" y="0"/>
                </a:lnTo>
                <a:lnTo>
                  <a:pt x="0" y="3842368"/>
                </a:lnTo>
                <a:lnTo>
                  <a:pt x="4914311" y="3842368"/>
                </a:lnTo>
                <a:lnTo>
                  <a:pt x="4914311" y="0"/>
                </a:lnTo>
                <a:close/>
              </a:path>
            </a:pathLst>
          </a:custGeom>
          <a:blipFill>
            <a:blip r:embed="rId4">
              <a:extLst>
                <a:ext uri="{96DAC541-7B7A-43D3-8B79-37D633B846F1}">
                  <asvg:svgBlip xmlns:asvg="http://schemas.microsoft.com/office/drawing/2016/SVG/main" xmlns="" r:embed="rId5"/>
                </a:ext>
              </a:extLst>
            </a:blip>
            <a:stretch>
              <a:fillRect r="-16189"/>
            </a:stretch>
          </a:blipFill>
        </p:spPr>
      </p:sp>
      <p:sp>
        <p:nvSpPr>
          <p:cNvPr id="11" name="Freeform 11"/>
          <p:cNvSpPr/>
          <p:nvPr/>
        </p:nvSpPr>
        <p:spPr>
          <a:xfrm flipH="1">
            <a:off x="10013961" y="6183287"/>
            <a:ext cx="5302265" cy="4791319"/>
          </a:xfrm>
          <a:custGeom>
            <a:avLst/>
            <a:gdLst/>
            <a:ahLst/>
            <a:cxnLst/>
            <a:rect l="l" t="t" r="r" b="b"/>
            <a:pathLst>
              <a:path w="5302265" h="4791319">
                <a:moveTo>
                  <a:pt x="5302264" y="0"/>
                </a:moveTo>
                <a:lnTo>
                  <a:pt x="0" y="0"/>
                </a:lnTo>
                <a:lnTo>
                  <a:pt x="0" y="4791319"/>
                </a:lnTo>
                <a:lnTo>
                  <a:pt x="5302264" y="4791319"/>
                </a:lnTo>
                <a:lnTo>
                  <a:pt x="5302264"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flipH="1">
            <a:off x="6152040" y="6716930"/>
            <a:ext cx="3995271" cy="3058198"/>
          </a:xfrm>
          <a:custGeom>
            <a:avLst/>
            <a:gdLst/>
            <a:ahLst/>
            <a:cxnLst/>
            <a:rect l="l" t="t" r="r" b="b"/>
            <a:pathLst>
              <a:path w="3995271" h="3058198">
                <a:moveTo>
                  <a:pt x="3995271" y="0"/>
                </a:moveTo>
                <a:lnTo>
                  <a:pt x="0" y="0"/>
                </a:lnTo>
                <a:lnTo>
                  <a:pt x="0" y="3058198"/>
                </a:lnTo>
                <a:lnTo>
                  <a:pt x="3995271" y="3058198"/>
                </a:lnTo>
                <a:lnTo>
                  <a:pt x="3995271"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2838156" y="8073644"/>
            <a:ext cx="3684748" cy="1800906"/>
          </a:xfrm>
          <a:custGeom>
            <a:avLst/>
            <a:gdLst/>
            <a:ahLst/>
            <a:cxnLst/>
            <a:rect l="l" t="t" r="r" b="b"/>
            <a:pathLst>
              <a:path w="3684748" h="1800906">
                <a:moveTo>
                  <a:pt x="0" y="0"/>
                </a:moveTo>
                <a:lnTo>
                  <a:pt x="3684747" y="0"/>
                </a:lnTo>
                <a:lnTo>
                  <a:pt x="3684747" y="1800906"/>
                </a:lnTo>
                <a:lnTo>
                  <a:pt x="0" y="18009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228600" y="224359"/>
            <a:ext cx="3035527" cy="3188185"/>
          </a:xfrm>
          <a:custGeom>
            <a:avLst/>
            <a:gdLst/>
            <a:ahLst/>
            <a:cxnLst/>
            <a:rect l="l" t="t" r="r" b="b"/>
            <a:pathLst>
              <a:path w="3035527" h="3188185">
                <a:moveTo>
                  <a:pt x="0" y="0"/>
                </a:moveTo>
                <a:lnTo>
                  <a:pt x="3035527" y="0"/>
                </a:lnTo>
                <a:lnTo>
                  <a:pt x="3035527" y="3188185"/>
                </a:lnTo>
                <a:lnTo>
                  <a:pt x="0" y="3188185"/>
                </a:lnTo>
                <a:lnTo>
                  <a:pt x="0" y="0"/>
                </a:lnTo>
                <a:close/>
              </a:path>
            </a:pathLst>
          </a:custGeom>
          <a:blipFill>
            <a:blip r:embed="rId12"/>
            <a:stretch>
              <a:fillRect/>
            </a:stretch>
          </a:blipFill>
        </p:spPr>
      </p:sp>
      <p:sp>
        <p:nvSpPr>
          <p:cNvPr id="15" name="TextBox 15"/>
          <p:cNvSpPr txBox="1"/>
          <p:nvPr/>
        </p:nvSpPr>
        <p:spPr>
          <a:xfrm>
            <a:off x="2293890" y="1369813"/>
            <a:ext cx="13671646" cy="1621160"/>
          </a:xfrm>
          <a:prstGeom prst="rect">
            <a:avLst/>
          </a:prstGeom>
        </p:spPr>
        <p:txBody>
          <a:bodyPr lIns="0" tIns="0" rIns="0" bIns="0" rtlCol="0" anchor="t">
            <a:spAutoFit/>
          </a:bodyPr>
          <a:lstStyle/>
          <a:p>
            <a:pPr marL="0" lvl="0" indent="0" algn="ctr">
              <a:lnSpc>
                <a:spcPts val="11511"/>
              </a:lnSpc>
            </a:pPr>
            <a:r>
              <a:rPr lang="en-US" sz="13542">
                <a:solidFill>
                  <a:srgbClr val="D69A4E"/>
                </a:solidFill>
                <a:latin typeface="League Gothic"/>
                <a:ea typeface="League Gothic"/>
                <a:cs typeface="League Gothic"/>
                <a:sym typeface="League Gothic"/>
              </a:rPr>
              <a:t>KA220-Nachhaltigkeit</a:t>
            </a:r>
          </a:p>
        </p:txBody>
      </p:sp>
      <p:sp>
        <p:nvSpPr>
          <p:cNvPr id="16" name="TextBox 16"/>
          <p:cNvSpPr txBox="1"/>
          <p:nvPr/>
        </p:nvSpPr>
        <p:spPr>
          <a:xfrm>
            <a:off x="4625998" y="4214145"/>
            <a:ext cx="9007429" cy="417339"/>
          </a:xfrm>
          <a:prstGeom prst="rect">
            <a:avLst/>
          </a:prstGeom>
        </p:spPr>
        <p:txBody>
          <a:bodyPr lIns="0" tIns="0" rIns="0" bIns="0" rtlCol="0" anchor="t">
            <a:spAutoFit/>
          </a:bodyPr>
          <a:lstStyle/>
          <a:p>
            <a:pPr algn="ctr">
              <a:lnSpc>
                <a:spcPts val="3363"/>
              </a:lnSpc>
            </a:pPr>
            <a:r>
              <a:rPr lang="en-US" sz="2924" b="1" spc="348">
                <a:solidFill>
                  <a:srgbClr val="D69A4E"/>
                </a:solidFill>
                <a:latin typeface="Prachamati SemiCondensed Bold"/>
                <a:ea typeface="Prachamati SemiCondensed Bold"/>
                <a:cs typeface="Prachamati SemiCondensed Bold"/>
                <a:sym typeface="Prachamati SemiCondensed Bold"/>
              </a:rPr>
              <a:t>11.05.2025-17.05.2025 Ungarn</a:t>
            </a:r>
          </a:p>
        </p:txBody>
      </p:sp>
      <p:sp>
        <p:nvSpPr>
          <p:cNvPr id="17" name="TextBox 17"/>
          <p:cNvSpPr txBox="1"/>
          <p:nvPr/>
        </p:nvSpPr>
        <p:spPr>
          <a:xfrm>
            <a:off x="2306934" y="3125988"/>
            <a:ext cx="13645558" cy="655789"/>
          </a:xfrm>
          <a:prstGeom prst="rect">
            <a:avLst/>
          </a:prstGeom>
        </p:spPr>
        <p:txBody>
          <a:bodyPr lIns="0" tIns="0" rIns="0" bIns="0" rtlCol="0" anchor="t">
            <a:spAutoFit/>
          </a:bodyPr>
          <a:lstStyle/>
          <a:p>
            <a:pPr algn="ctr">
              <a:lnSpc>
                <a:spcPts val="4869"/>
              </a:lnSpc>
            </a:pPr>
            <a:r>
              <a:rPr lang="en-US" sz="5235" spc="230">
                <a:solidFill>
                  <a:srgbClr val="D69A4E"/>
                </a:solidFill>
                <a:latin typeface="Prachamati SemiCondensed"/>
                <a:ea typeface="Prachamati SemiCondensed"/>
                <a:cs typeface="Prachamati SemiCondensed"/>
                <a:sym typeface="Prachamati SemiCondensed"/>
              </a:rPr>
              <a:t>Slam poetry workshop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A4751"/>
        </a:solidFill>
        <a:effectLst/>
      </p:bgPr>
    </p:bg>
    <p:spTree>
      <p:nvGrpSpPr>
        <p:cNvPr id="1" name=""/>
        <p:cNvGrpSpPr/>
        <p:nvPr/>
      </p:nvGrpSpPr>
      <p:grpSpPr>
        <a:xfrm>
          <a:off x="0" y="0"/>
          <a:ext cx="0" cy="0"/>
          <a:chOff x="0" y="0"/>
          <a:chExt cx="0" cy="0"/>
        </a:xfrm>
      </p:grpSpPr>
      <p:sp>
        <p:nvSpPr>
          <p:cNvPr id="2" name="Freeform 2"/>
          <p:cNvSpPr/>
          <p:nvPr/>
        </p:nvSpPr>
        <p:spPr>
          <a:xfrm rot="-10800000" flipV="1">
            <a:off x="0" y="0"/>
            <a:ext cx="2710913" cy="2710913"/>
          </a:xfrm>
          <a:custGeom>
            <a:avLst/>
            <a:gdLst/>
            <a:ahLst/>
            <a:cxnLst/>
            <a:rect l="l" t="t" r="r" b="b"/>
            <a:pathLst>
              <a:path w="2710913" h="2710913">
                <a:moveTo>
                  <a:pt x="0" y="2710913"/>
                </a:moveTo>
                <a:lnTo>
                  <a:pt x="2710913" y="2710913"/>
                </a:lnTo>
                <a:lnTo>
                  <a:pt x="2710913" y="0"/>
                </a:lnTo>
                <a:lnTo>
                  <a:pt x="0" y="0"/>
                </a:lnTo>
                <a:lnTo>
                  <a:pt x="0" y="2710913"/>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rot="-10800000" flipH="1" flipV="1">
            <a:off x="15577087" y="0"/>
            <a:ext cx="2710913" cy="2710913"/>
          </a:xfrm>
          <a:custGeom>
            <a:avLst/>
            <a:gdLst/>
            <a:ahLst/>
            <a:cxnLst/>
            <a:rect l="l" t="t" r="r" b="b"/>
            <a:pathLst>
              <a:path w="2710913" h="2710913">
                <a:moveTo>
                  <a:pt x="2710913" y="2710913"/>
                </a:moveTo>
                <a:lnTo>
                  <a:pt x="0" y="2710913"/>
                </a:lnTo>
                <a:lnTo>
                  <a:pt x="0" y="0"/>
                </a:lnTo>
                <a:lnTo>
                  <a:pt x="2710913" y="0"/>
                </a:lnTo>
                <a:lnTo>
                  <a:pt x="2710913" y="2710913"/>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flipH="1">
            <a:off x="15579993" y="7576087"/>
            <a:ext cx="2710913" cy="2710913"/>
          </a:xfrm>
          <a:custGeom>
            <a:avLst/>
            <a:gdLst/>
            <a:ahLst/>
            <a:cxnLst/>
            <a:rect l="l" t="t" r="r" b="b"/>
            <a:pathLst>
              <a:path w="2710913" h="2710913">
                <a:moveTo>
                  <a:pt x="2710914" y="0"/>
                </a:moveTo>
                <a:lnTo>
                  <a:pt x="0" y="0"/>
                </a:lnTo>
                <a:lnTo>
                  <a:pt x="0" y="2710913"/>
                </a:lnTo>
                <a:lnTo>
                  <a:pt x="2710914" y="2710913"/>
                </a:lnTo>
                <a:lnTo>
                  <a:pt x="271091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0800000">
            <a:off x="0" y="7576087"/>
            <a:ext cx="2710913" cy="2710913"/>
          </a:xfrm>
          <a:custGeom>
            <a:avLst/>
            <a:gdLst/>
            <a:ahLst/>
            <a:cxnLst/>
            <a:rect l="l" t="t" r="r" b="b"/>
            <a:pathLst>
              <a:path w="2710913" h="2710913">
                <a:moveTo>
                  <a:pt x="0" y="0"/>
                </a:moveTo>
                <a:lnTo>
                  <a:pt x="2710913" y="0"/>
                </a:lnTo>
                <a:lnTo>
                  <a:pt x="2710913" y="2710913"/>
                </a:lnTo>
                <a:lnTo>
                  <a:pt x="0" y="27109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7476501" y="1028700"/>
            <a:ext cx="4732020"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A4751"/>
        </a:solidFill>
        <a:effectLst/>
      </p:bgPr>
    </p:bg>
    <p:spTree>
      <p:nvGrpSpPr>
        <p:cNvPr id="1" name=""/>
        <p:cNvGrpSpPr/>
        <p:nvPr/>
      </p:nvGrpSpPr>
      <p:grpSpPr>
        <a:xfrm>
          <a:off x="0" y="0"/>
          <a:ext cx="0" cy="0"/>
          <a:chOff x="0" y="0"/>
          <a:chExt cx="0" cy="0"/>
        </a:xfrm>
      </p:grpSpPr>
      <p:sp>
        <p:nvSpPr>
          <p:cNvPr id="2" name="Freeform 2"/>
          <p:cNvSpPr/>
          <p:nvPr/>
        </p:nvSpPr>
        <p:spPr>
          <a:xfrm rot="-10800000" flipH="1" flipV="1">
            <a:off x="15574112" y="0"/>
            <a:ext cx="2710913" cy="2710913"/>
          </a:xfrm>
          <a:custGeom>
            <a:avLst/>
            <a:gdLst/>
            <a:ahLst/>
            <a:cxnLst/>
            <a:rect l="l" t="t" r="r" b="b"/>
            <a:pathLst>
              <a:path w="2710913" h="2710913">
                <a:moveTo>
                  <a:pt x="2710913" y="2710913"/>
                </a:moveTo>
                <a:lnTo>
                  <a:pt x="0" y="2710913"/>
                </a:lnTo>
                <a:lnTo>
                  <a:pt x="0" y="0"/>
                </a:lnTo>
                <a:lnTo>
                  <a:pt x="2710913" y="0"/>
                </a:lnTo>
                <a:lnTo>
                  <a:pt x="2710913" y="2710913"/>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800000" flipV="1">
            <a:off x="0" y="0"/>
            <a:ext cx="2710913" cy="2710913"/>
          </a:xfrm>
          <a:custGeom>
            <a:avLst/>
            <a:gdLst/>
            <a:ahLst/>
            <a:cxnLst/>
            <a:rect l="l" t="t" r="r" b="b"/>
            <a:pathLst>
              <a:path w="2710913" h="2710913">
                <a:moveTo>
                  <a:pt x="0" y="2710913"/>
                </a:moveTo>
                <a:lnTo>
                  <a:pt x="2710913" y="2710913"/>
                </a:lnTo>
                <a:lnTo>
                  <a:pt x="2710913" y="0"/>
                </a:lnTo>
                <a:lnTo>
                  <a:pt x="0" y="0"/>
                </a:lnTo>
                <a:lnTo>
                  <a:pt x="0" y="2710913"/>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800000">
            <a:off x="0" y="7576087"/>
            <a:ext cx="2710913" cy="2710913"/>
          </a:xfrm>
          <a:custGeom>
            <a:avLst/>
            <a:gdLst/>
            <a:ahLst/>
            <a:cxnLst/>
            <a:rect l="l" t="t" r="r" b="b"/>
            <a:pathLst>
              <a:path w="2710913" h="2710913">
                <a:moveTo>
                  <a:pt x="0" y="0"/>
                </a:moveTo>
                <a:lnTo>
                  <a:pt x="2710913" y="0"/>
                </a:lnTo>
                <a:lnTo>
                  <a:pt x="2710913" y="2710913"/>
                </a:lnTo>
                <a:lnTo>
                  <a:pt x="0" y="27109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10800000" flipH="1">
            <a:off x="15577087" y="7576087"/>
            <a:ext cx="2710913" cy="2710913"/>
          </a:xfrm>
          <a:custGeom>
            <a:avLst/>
            <a:gdLst/>
            <a:ahLst/>
            <a:cxnLst/>
            <a:rect l="l" t="t" r="r" b="b"/>
            <a:pathLst>
              <a:path w="2710913" h="2710913">
                <a:moveTo>
                  <a:pt x="2710913" y="0"/>
                </a:moveTo>
                <a:lnTo>
                  <a:pt x="0" y="0"/>
                </a:lnTo>
                <a:lnTo>
                  <a:pt x="0" y="2710913"/>
                </a:lnTo>
                <a:lnTo>
                  <a:pt x="2710913" y="2710913"/>
                </a:lnTo>
                <a:lnTo>
                  <a:pt x="271091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6261924" y="59216"/>
            <a:ext cx="5764152" cy="1296241"/>
          </a:xfrm>
          <a:prstGeom prst="rect">
            <a:avLst/>
          </a:prstGeom>
        </p:spPr>
        <p:txBody>
          <a:bodyPr lIns="0" tIns="0" rIns="0" bIns="0" rtlCol="0" anchor="t">
            <a:spAutoFit/>
          </a:bodyPr>
          <a:lstStyle/>
          <a:p>
            <a:pPr algn="ctr">
              <a:lnSpc>
                <a:spcPts val="10652"/>
              </a:lnSpc>
              <a:spcBef>
                <a:spcPct val="0"/>
              </a:spcBef>
            </a:pPr>
            <a:r>
              <a:rPr lang="en-US" sz="7608">
                <a:solidFill>
                  <a:srgbClr val="FFFFFF"/>
                </a:solidFill>
                <a:latin typeface="League Gothic"/>
                <a:ea typeface="League Gothic"/>
                <a:cs typeface="League Gothic"/>
                <a:sym typeface="League Gothic"/>
              </a:rPr>
              <a:t>Slam-Poetry-Gedichte</a:t>
            </a:r>
          </a:p>
        </p:txBody>
      </p:sp>
      <p:sp>
        <p:nvSpPr>
          <p:cNvPr id="7" name="TextBox 7"/>
          <p:cNvSpPr txBox="1"/>
          <p:nvPr/>
        </p:nvSpPr>
        <p:spPr>
          <a:xfrm>
            <a:off x="9712654" y="1307832"/>
            <a:ext cx="7216914" cy="9687967"/>
          </a:xfrm>
          <a:prstGeom prst="rect">
            <a:avLst/>
          </a:prstGeom>
        </p:spPr>
        <p:txBody>
          <a:bodyPr lIns="0" tIns="0" rIns="0" bIns="0" rtlCol="0" anchor="t">
            <a:spAutoFit/>
          </a:bodyPr>
          <a:lstStyle/>
          <a:p>
            <a:pPr algn="ctr">
              <a:lnSpc>
                <a:spcPts val="3932"/>
              </a:lnSpc>
            </a:pPr>
            <a:r>
              <a:rPr lang="en-US" sz="2809">
                <a:solidFill>
                  <a:srgbClr val="FFFFFF"/>
                </a:solidFill>
                <a:latin typeface="Canva Sans"/>
                <a:ea typeface="Canva Sans"/>
                <a:cs typeface="Canva Sans"/>
                <a:sym typeface="Canva Sans"/>
              </a:rPr>
              <a:t>Nur ein Planet </a:t>
            </a:r>
          </a:p>
          <a:p>
            <a:pPr algn="ctr">
              <a:lnSpc>
                <a:spcPts val="3932"/>
              </a:lnSpc>
            </a:pPr>
            <a:r>
              <a:rPr lang="en-US" sz="2809">
                <a:solidFill>
                  <a:srgbClr val="FFFFFF"/>
                </a:solidFill>
                <a:latin typeface="Canva Sans"/>
                <a:ea typeface="Canva Sans"/>
                <a:cs typeface="Canva Sans"/>
                <a:sym typeface="Canva Sans"/>
              </a:rPr>
              <a:t>Ich steh hier –</a:t>
            </a:r>
          </a:p>
          <a:p>
            <a:pPr algn="ctr">
              <a:lnSpc>
                <a:spcPts val="3932"/>
              </a:lnSpc>
            </a:pPr>
            <a:r>
              <a:rPr lang="en-US" sz="2809">
                <a:solidFill>
                  <a:srgbClr val="FFFFFF"/>
                </a:solidFill>
                <a:latin typeface="Canva Sans"/>
                <a:ea typeface="Canva Sans"/>
                <a:cs typeface="Canva Sans"/>
                <a:sym typeface="Canva Sans"/>
              </a:rPr>
              <a:t> auf einem Boden aus Plastik und Profit,</a:t>
            </a:r>
          </a:p>
          <a:p>
            <a:pPr algn="ctr">
              <a:lnSpc>
                <a:spcPts val="3932"/>
              </a:lnSpc>
            </a:pPr>
            <a:r>
              <a:rPr lang="en-US" sz="2809">
                <a:solidFill>
                  <a:srgbClr val="FFFFFF"/>
                </a:solidFill>
                <a:latin typeface="Canva Sans"/>
                <a:ea typeface="Canva Sans"/>
                <a:cs typeface="Canva Sans"/>
                <a:sym typeface="Canva Sans"/>
              </a:rPr>
              <a:t> während wir von Fortschritt reden</a:t>
            </a:r>
          </a:p>
          <a:p>
            <a:pPr algn="ctr">
              <a:lnSpc>
                <a:spcPts val="3932"/>
              </a:lnSpc>
            </a:pPr>
            <a:r>
              <a:rPr lang="en-US" sz="2809">
                <a:solidFill>
                  <a:srgbClr val="FFFFFF"/>
                </a:solidFill>
                <a:latin typeface="Canva Sans"/>
                <a:ea typeface="Canva Sans"/>
                <a:cs typeface="Canva Sans"/>
                <a:sym typeface="Canva Sans"/>
              </a:rPr>
              <a:t> und doch Wälder fällen wie Mode von gestern.</a:t>
            </a:r>
          </a:p>
          <a:p>
            <a:pPr algn="ctr">
              <a:lnSpc>
                <a:spcPts val="3932"/>
              </a:lnSpc>
              <a:spcBef>
                <a:spcPct val="0"/>
              </a:spcBef>
            </a:pPr>
            <a:r>
              <a:rPr lang="en-US" sz="2809">
                <a:solidFill>
                  <a:srgbClr val="FFFFFF"/>
                </a:solidFill>
                <a:latin typeface="Canva Sans"/>
                <a:ea typeface="Canva Sans"/>
                <a:cs typeface="Canva Sans"/>
                <a:sym typeface="Canva Sans"/>
              </a:rPr>
              <a:t>Fast Alles in Fast Life,</a:t>
            </a:r>
          </a:p>
          <a:p>
            <a:pPr algn="ctr">
              <a:lnSpc>
                <a:spcPts val="3932"/>
              </a:lnSpc>
              <a:spcBef>
                <a:spcPct val="0"/>
              </a:spcBef>
            </a:pPr>
            <a:r>
              <a:rPr lang="en-US" sz="2809">
                <a:solidFill>
                  <a:srgbClr val="FFFFFF"/>
                </a:solidFill>
                <a:latin typeface="Canva Sans"/>
                <a:ea typeface="Canva Sans"/>
                <a:cs typeface="Canva Sans"/>
                <a:sym typeface="Canva Sans"/>
              </a:rPr>
              <a:t> doch der Planet schreit leise,</a:t>
            </a:r>
          </a:p>
          <a:p>
            <a:pPr algn="ctr">
              <a:lnSpc>
                <a:spcPts val="3932"/>
              </a:lnSpc>
              <a:spcBef>
                <a:spcPct val="0"/>
              </a:spcBef>
            </a:pPr>
            <a:r>
              <a:rPr lang="en-US" sz="2809">
                <a:solidFill>
                  <a:srgbClr val="FFFFFF"/>
                </a:solidFill>
                <a:latin typeface="Canva Sans"/>
                <a:ea typeface="Canva Sans"/>
                <a:cs typeface="Canva Sans"/>
                <a:sym typeface="Canva Sans"/>
              </a:rPr>
              <a:t> wenn Wälder brennen</a:t>
            </a:r>
          </a:p>
          <a:p>
            <a:pPr algn="ctr">
              <a:lnSpc>
                <a:spcPts val="3932"/>
              </a:lnSpc>
              <a:spcBef>
                <a:spcPct val="0"/>
              </a:spcBef>
            </a:pPr>
            <a:r>
              <a:rPr lang="en-US" sz="2809">
                <a:solidFill>
                  <a:srgbClr val="FFFFFF"/>
                </a:solidFill>
                <a:latin typeface="Canva Sans"/>
                <a:ea typeface="Canva Sans"/>
                <a:cs typeface="Canva Sans"/>
                <a:sym typeface="Canva Sans"/>
              </a:rPr>
              <a:t> und Nachhaltigkeit klingt wie Werbung –</a:t>
            </a:r>
          </a:p>
          <a:p>
            <a:pPr algn="ctr">
              <a:lnSpc>
                <a:spcPts val="3932"/>
              </a:lnSpc>
              <a:spcBef>
                <a:spcPct val="0"/>
              </a:spcBef>
            </a:pPr>
            <a:r>
              <a:rPr lang="en-US" sz="2809">
                <a:solidFill>
                  <a:srgbClr val="FFFFFF"/>
                </a:solidFill>
                <a:latin typeface="Canva Sans"/>
                <a:ea typeface="Canva Sans"/>
                <a:cs typeface="Canva Sans"/>
                <a:sym typeface="Canva Sans"/>
              </a:rPr>
              <a:t> dabei soll’s Herzschlag sein.</a:t>
            </a:r>
          </a:p>
          <a:p>
            <a:pPr algn="ctr">
              <a:lnSpc>
                <a:spcPts val="3932"/>
              </a:lnSpc>
              <a:spcBef>
                <a:spcPct val="0"/>
              </a:spcBef>
            </a:pPr>
            <a:r>
              <a:rPr lang="en-US" sz="2809">
                <a:solidFill>
                  <a:srgbClr val="FFFFFF"/>
                </a:solidFill>
                <a:latin typeface="Canva Sans"/>
                <a:ea typeface="Canva Sans"/>
                <a:cs typeface="Canva Sans"/>
                <a:sym typeface="Canva Sans"/>
              </a:rPr>
              <a:t>Wir haben nur diesen einen Ort,</a:t>
            </a:r>
          </a:p>
          <a:p>
            <a:pPr algn="ctr">
              <a:lnSpc>
                <a:spcPts val="3932"/>
              </a:lnSpc>
              <a:spcBef>
                <a:spcPct val="0"/>
              </a:spcBef>
            </a:pPr>
            <a:r>
              <a:rPr lang="en-US" sz="2809">
                <a:solidFill>
                  <a:srgbClr val="FFFFFF"/>
                </a:solidFill>
                <a:latin typeface="Canva Sans"/>
                <a:ea typeface="Canva Sans"/>
                <a:cs typeface="Canva Sans"/>
                <a:sym typeface="Canva Sans"/>
              </a:rPr>
              <a:t> kein Reset, kein Plan B.</a:t>
            </a:r>
          </a:p>
          <a:p>
            <a:pPr algn="ctr">
              <a:lnSpc>
                <a:spcPts val="3932"/>
              </a:lnSpc>
              <a:spcBef>
                <a:spcPct val="0"/>
              </a:spcBef>
            </a:pPr>
            <a:r>
              <a:rPr lang="en-US" sz="2809">
                <a:solidFill>
                  <a:srgbClr val="FFFFFF"/>
                </a:solidFill>
                <a:latin typeface="Canva Sans"/>
                <a:ea typeface="Canva Sans"/>
                <a:cs typeface="Canva Sans"/>
                <a:sym typeface="Canva Sans"/>
              </a:rPr>
              <a:t> Wandel beginnt im Kleinen:</a:t>
            </a:r>
          </a:p>
          <a:p>
            <a:pPr algn="ctr">
              <a:lnSpc>
                <a:spcPts val="3932"/>
              </a:lnSpc>
              <a:spcBef>
                <a:spcPct val="0"/>
              </a:spcBef>
            </a:pPr>
            <a:r>
              <a:rPr lang="en-US" sz="2809">
                <a:solidFill>
                  <a:srgbClr val="FFFFFF"/>
                </a:solidFill>
                <a:latin typeface="Canva Sans"/>
                <a:ea typeface="Canva Sans"/>
                <a:cs typeface="Canva Sans"/>
                <a:sym typeface="Canva Sans"/>
              </a:rPr>
              <a:t> denk nach vorm Kaufen,</a:t>
            </a:r>
          </a:p>
          <a:p>
            <a:pPr algn="ctr">
              <a:lnSpc>
                <a:spcPts val="3932"/>
              </a:lnSpc>
              <a:spcBef>
                <a:spcPct val="0"/>
              </a:spcBef>
            </a:pPr>
            <a:r>
              <a:rPr lang="en-US" sz="2809">
                <a:solidFill>
                  <a:srgbClr val="FFFFFF"/>
                </a:solidFill>
                <a:latin typeface="Canva Sans"/>
                <a:ea typeface="Canva Sans"/>
                <a:cs typeface="Canva Sans"/>
                <a:sym typeface="Canva Sans"/>
              </a:rPr>
              <a:t> gib Müll einen neuen Namen –</a:t>
            </a:r>
          </a:p>
          <a:p>
            <a:pPr algn="ctr">
              <a:lnSpc>
                <a:spcPts val="3932"/>
              </a:lnSpc>
              <a:spcBef>
                <a:spcPct val="0"/>
              </a:spcBef>
            </a:pPr>
            <a:r>
              <a:rPr lang="en-US" sz="2809">
                <a:solidFill>
                  <a:srgbClr val="FFFFFF"/>
                </a:solidFill>
                <a:latin typeface="Canva Sans"/>
                <a:ea typeface="Canva Sans"/>
                <a:cs typeface="Canva Sans"/>
                <a:sym typeface="Canva Sans"/>
              </a:rPr>
              <a:t> denn jeder Schritt zählt.</a:t>
            </a:r>
          </a:p>
          <a:p>
            <a:pPr algn="ctr">
              <a:lnSpc>
                <a:spcPts val="10652"/>
              </a:lnSpc>
              <a:spcBef>
                <a:spcPct val="0"/>
              </a:spcBef>
            </a:pPr>
            <a:endParaRPr lang="en-US" sz="2809">
              <a:solidFill>
                <a:srgbClr val="FFFFFF"/>
              </a:solidFill>
              <a:latin typeface="Canva Sans"/>
              <a:ea typeface="Canva Sans"/>
              <a:cs typeface="Canva Sans"/>
              <a:sym typeface="Canva Sans"/>
            </a:endParaRPr>
          </a:p>
        </p:txBody>
      </p:sp>
      <p:sp>
        <p:nvSpPr>
          <p:cNvPr id="8" name="AutoShape 8"/>
          <p:cNvSpPr/>
          <p:nvPr/>
        </p:nvSpPr>
        <p:spPr>
          <a:xfrm>
            <a:off x="8832761" y="1355457"/>
            <a:ext cx="0" cy="10384708"/>
          </a:xfrm>
          <a:prstGeom prst="line">
            <a:avLst/>
          </a:prstGeom>
          <a:ln w="38100" cap="flat">
            <a:solidFill>
              <a:srgbClr val="FFFFFF"/>
            </a:solidFill>
            <a:prstDash val="solid"/>
            <a:headEnd type="none" w="sm" len="sm"/>
            <a:tailEnd type="none" w="sm" len="sm"/>
          </a:ln>
        </p:spPr>
      </p:sp>
      <p:sp>
        <p:nvSpPr>
          <p:cNvPr id="9" name="TextBox 9"/>
          <p:cNvSpPr txBox="1"/>
          <p:nvPr/>
        </p:nvSpPr>
        <p:spPr>
          <a:xfrm>
            <a:off x="2032923" y="1829739"/>
            <a:ext cx="4784280" cy="8457261"/>
          </a:xfrm>
          <a:prstGeom prst="rect">
            <a:avLst/>
          </a:prstGeom>
        </p:spPr>
        <p:txBody>
          <a:bodyPr lIns="0" tIns="0" rIns="0" bIns="0" rtlCol="0" anchor="t">
            <a:spAutoFit/>
          </a:bodyPr>
          <a:lstStyle/>
          <a:p>
            <a:pPr algn="ctr">
              <a:lnSpc>
                <a:spcPts val="2530"/>
              </a:lnSpc>
              <a:spcBef>
                <a:spcPct val="0"/>
              </a:spcBef>
            </a:pPr>
            <a:r>
              <a:rPr lang="en-US" sz="1807">
                <a:solidFill>
                  <a:srgbClr val="FFFFFF"/>
                </a:solidFill>
                <a:latin typeface="Canva Sans"/>
                <a:ea typeface="Canva Sans"/>
                <a:cs typeface="Canva Sans"/>
                <a:sym typeface="Canva Sans"/>
              </a:rPr>
              <a:t>ICH TRENN’, ALSO BIN ICH Wirf nicht alles in denselben Sack, das Leben ist kein All-in-One-Snack. Plastik zu Plastik, Glas zu Glas — sonst wird die Erde traurig, krass. </a:t>
            </a:r>
          </a:p>
          <a:p>
            <a:pPr algn="ctr">
              <a:lnSpc>
                <a:spcPts val="2530"/>
              </a:lnSpc>
              <a:spcBef>
                <a:spcPct val="0"/>
              </a:spcBef>
            </a:pPr>
            <a:r>
              <a:rPr lang="en-US" sz="1807">
                <a:solidFill>
                  <a:srgbClr val="FFFFFF"/>
                </a:solidFill>
                <a:latin typeface="Canva Sans"/>
                <a:ea typeface="Canva Sans"/>
                <a:cs typeface="Canva Sans"/>
                <a:sym typeface="Canva Sans"/>
              </a:rPr>
              <a:t>Ich bin kein Öko-Held, kein Heiliger Mann, doch Plastikblumen will ich keine dann. Siehst du den Container dort am Rand? Das ist 'ne Stimme, 'ne Liebesbekannt’.</a:t>
            </a:r>
          </a:p>
          <a:p>
            <a:pPr algn="ctr">
              <a:lnSpc>
                <a:spcPts val="2530"/>
              </a:lnSpc>
              <a:spcBef>
                <a:spcPct val="0"/>
              </a:spcBef>
            </a:pPr>
            <a:endParaRPr lang="en-US" sz="1807">
              <a:solidFill>
                <a:srgbClr val="FFFFFF"/>
              </a:solidFill>
              <a:latin typeface="Canva Sans"/>
              <a:ea typeface="Canva Sans"/>
              <a:cs typeface="Canva Sans"/>
              <a:sym typeface="Canva Sans"/>
            </a:endParaRPr>
          </a:p>
          <a:p>
            <a:pPr algn="ctr">
              <a:lnSpc>
                <a:spcPts val="2530"/>
              </a:lnSpc>
              <a:spcBef>
                <a:spcPct val="0"/>
              </a:spcBef>
            </a:pPr>
            <a:r>
              <a:rPr lang="en-US" sz="1807">
                <a:solidFill>
                  <a:srgbClr val="FFFFFF"/>
                </a:solidFill>
                <a:latin typeface="Canva Sans"/>
                <a:ea typeface="Canva Sans"/>
                <a:cs typeface="Canva Sans"/>
                <a:sym typeface="Canva Sans"/>
              </a:rPr>
              <a:t> Denn jeder Müll, der richtig fliegt, ist wie ’n Protest, der tief im Herzen liegt. Gegen den Mist, den Werbung verkauft, als wär’ alles Einweg, als wär’s erlaubt.</a:t>
            </a:r>
          </a:p>
          <a:p>
            <a:pPr algn="ctr">
              <a:lnSpc>
                <a:spcPts val="2530"/>
              </a:lnSpc>
              <a:spcBef>
                <a:spcPct val="0"/>
              </a:spcBef>
            </a:pPr>
            <a:endParaRPr lang="en-US" sz="1807">
              <a:solidFill>
                <a:srgbClr val="FFFFFF"/>
              </a:solidFill>
              <a:latin typeface="Canva Sans"/>
              <a:ea typeface="Canva Sans"/>
              <a:cs typeface="Canva Sans"/>
              <a:sym typeface="Canva Sans"/>
            </a:endParaRPr>
          </a:p>
          <a:p>
            <a:pPr algn="ctr">
              <a:lnSpc>
                <a:spcPts val="2530"/>
              </a:lnSpc>
              <a:spcBef>
                <a:spcPct val="0"/>
              </a:spcBef>
            </a:pPr>
            <a:r>
              <a:rPr lang="en-US" sz="1807">
                <a:solidFill>
                  <a:srgbClr val="FFFFFF"/>
                </a:solidFill>
                <a:latin typeface="Canva Sans"/>
                <a:ea typeface="Canva Sans"/>
                <a:cs typeface="Canva Sans"/>
                <a:sym typeface="Canva Sans"/>
              </a:rPr>
              <a:t> Ich sag Nein. Nein zu Müll auf den Straßen, nein zu Ozeanen, die Plastik vernaschen. Nein zum Schweigen, wenn’s überall brennt — auch wenn mich kein Like dafür kennt. Vielleicht bin ich Träumer, bisschen naiv, doch Batterien gehören nicht ins Laub, mein Brief. </a:t>
            </a:r>
          </a:p>
          <a:p>
            <a:pPr algn="ctr">
              <a:lnSpc>
                <a:spcPts val="2530"/>
              </a:lnSpc>
              <a:spcBef>
                <a:spcPct val="0"/>
              </a:spcBef>
            </a:pPr>
            <a:r>
              <a:rPr lang="en-US" sz="1807">
                <a:solidFill>
                  <a:srgbClr val="FFFFFF"/>
                </a:solidFill>
                <a:latin typeface="Canva Sans"/>
                <a:ea typeface="Canva Sans"/>
                <a:cs typeface="Canva Sans"/>
                <a:sym typeface="Canva Sans"/>
              </a:rPr>
              <a:t>Ich trenn’ nicht für Ruhm, nicht für den Rang, nur für den Moment, wenn ich sagen kann: „Wir haben’s versucht.“ — und das, mein Kind, ist mehr als nur Wind.</a:t>
            </a:r>
          </a:p>
          <a:p>
            <a:pPr algn="ctr">
              <a:lnSpc>
                <a:spcPts val="2530"/>
              </a:lnSpc>
              <a:spcBef>
                <a:spcPct val="0"/>
              </a:spcBef>
            </a:pPr>
            <a:endParaRPr lang="en-US" sz="1807">
              <a:solidFill>
                <a:srgbClr val="FFFFFF"/>
              </a:solidFill>
              <a:latin typeface="Canva Sans"/>
              <a:ea typeface="Canva Sans"/>
              <a:cs typeface="Canva Sans"/>
              <a:sym typeface="Canva Sans"/>
            </a:endParaRPr>
          </a:p>
          <a:p>
            <a:pPr algn="ctr">
              <a:lnSpc>
                <a:spcPts val="2530"/>
              </a:lnSpc>
              <a:spcBef>
                <a:spcPct val="0"/>
              </a:spcBef>
            </a:pPr>
            <a:r>
              <a:rPr lang="en-US" sz="1807">
                <a:solidFill>
                  <a:srgbClr val="FFFFFF"/>
                </a:solidFill>
                <a:latin typeface="Canva Sans"/>
                <a:ea typeface="Canva Sans"/>
                <a:cs typeface="Canva Sans"/>
                <a:sym typeface="Canva Sans"/>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A4751"/>
        </a:solidFill>
        <a:effectLst/>
      </p:bgPr>
    </p:bg>
    <p:spTree>
      <p:nvGrpSpPr>
        <p:cNvPr id="1" name=""/>
        <p:cNvGrpSpPr/>
        <p:nvPr/>
      </p:nvGrpSpPr>
      <p:grpSpPr>
        <a:xfrm>
          <a:off x="0" y="0"/>
          <a:ext cx="0" cy="0"/>
          <a:chOff x="0" y="0"/>
          <a:chExt cx="0" cy="0"/>
        </a:xfrm>
      </p:grpSpPr>
      <p:sp>
        <p:nvSpPr>
          <p:cNvPr id="2" name="Freeform 2"/>
          <p:cNvSpPr/>
          <p:nvPr/>
        </p:nvSpPr>
        <p:spPr>
          <a:xfrm rot="-10800000" flipH="1" flipV="1">
            <a:off x="15574112" y="0"/>
            <a:ext cx="2710913" cy="2710913"/>
          </a:xfrm>
          <a:custGeom>
            <a:avLst/>
            <a:gdLst/>
            <a:ahLst/>
            <a:cxnLst/>
            <a:rect l="l" t="t" r="r" b="b"/>
            <a:pathLst>
              <a:path w="2710913" h="2710913">
                <a:moveTo>
                  <a:pt x="2710913" y="2710913"/>
                </a:moveTo>
                <a:lnTo>
                  <a:pt x="0" y="2710913"/>
                </a:lnTo>
                <a:lnTo>
                  <a:pt x="0" y="0"/>
                </a:lnTo>
                <a:lnTo>
                  <a:pt x="2710913" y="0"/>
                </a:lnTo>
                <a:lnTo>
                  <a:pt x="2710913" y="2710913"/>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800000" flipV="1">
            <a:off x="0" y="0"/>
            <a:ext cx="2710913" cy="2710913"/>
          </a:xfrm>
          <a:custGeom>
            <a:avLst/>
            <a:gdLst/>
            <a:ahLst/>
            <a:cxnLst/>
            <a:rect l="l" t="t" r="r" b="b"/>
            <a:pathLst>
              <a:path w="2710913" h="2710913">
                <a:moveTo>
                  <a:pt x="0" y="2710913"/>
                </a:moveTo>
                <a:lnTo>
                  <a:pt x="2710913" y="2710913"/>
                </a:lnTo>
                <a:lnTo>
                  <a:pt x="2710913" y="0"/>
                </a:lnTo>
                <a:lnTo>
                  <a:pt x="0" y="0"/>
                </a:lnTo>
                <a:lnTo>
                  <a:pt x="0" y="2710913"/>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800000">
            <a:off x="0" y="7576087"/>
            <a:ext cx="2710913" cy="2710913"/>
          </a:xfrm>
          <a:custGeom>
            <a:avLst/>
            <a:gdLst/>
            <a:ahLst/>
            <a:cxnLst/>
            <a:rect l="l" t="t" r="r" b="b"/>
            <a:pathLst>
              <a:path w="2710913" h="2710913">
                <a:moveTo>
                  <a:pt x="0" y="0"/>
                </a:moveTo>
                <a:lnTo>
                  <a:pt x="2710913" y="0"/>
                </a:lnTo>
                <a:lnTo>
                  <a:pt x="2710913" y="2710913"/>
                </a:lnTo>
                <a:lnTo>
                  <a:pt x="0" y="27109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10800000" flipH="1">
            <a:off x="15577087" y="7576087"/>
            <a:ext cx="2710913" cy="2710913"/>
          </a:xfrm>
          <a:custGeom>
            <a:avLst/>
            <a:gdLst/>
            <a:ahLst/>
            <a:cxnLst/>
            <a:rect l="l" t="t" r="r" b="b"/>
            <a:pathLst>
              <a:path w="2710913" h="2710913">
                <a:moveTo>
                  <a:pt x="2710913" y="0"/>
                </a:moveTo>
                <a:lnTo>
                  <a:pt x="0" y="0"/>
                </a:lnTo>
                <a:lnTo>
                  <a:pt x="0" y="2710913"/>
                </a:lnTo>
                <a:lnTo>
                  <a:pt x="2710913" y="2710913"/>
                </a:lnTo>
                <a:lnTo>
                  <a:pt x="271091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5828103" y="455328"/>
            <a:ext cx="6367728" cy="11026349"/>
          </a:xfrm>
          <a:prstGeom prst="rect">
            <a:avLst/>
          </a:prstGeom>
        </p:spPr>
        <p:txBody>
          <a:bodyPr lIns="0" tIns="0" rIns="0" bIns="0" rtlCol="0" anchor="t">
            <a:spAutoFit/>
          </a:bodyPr>
          <a:lstStyle/>
          <a:p>
            <a:pPr algn="ctr">
              <a:lnSpc>
                <a:spcPts val="4289"/>
              </a:lnSpc>
              <a:spcBef>
                <a:spcPct val="0"/>
              </a:spcBef>
            </a:pPr>
            <a:r>
              <a:rPr lang="en-US" sz="3064">
                <a:solidFill>
                  <a:srgbClr val="FFFFFF"/>
                </a:solidFill>
                <a:latin typeface="Canva Sans"/>
                <a:ea typeface="Canva Sans"/>
                <a:cs typeface="Canva Sans"/>
                <a:sym typeface="Canva Sans"/>
              </a:rPr>
              <a:t>Wir haben nur eine Erde,</a:t>
            </a:r>
          </a:p>
          <a:p>
            <a:pPr algn="ctr">
              <a:lnSpc>
                <a:spcPts val="4289"/>
              </a:lnSpc>
              <a:spcBef>
                <a:spcPct val="0"/>
              </a:spcBef>
            </a:pPr>
            <a:r>
              <a:rPr lang="en-US" sz="3064">
                <a:solidFill>
                  <a:srgbClr val="FFFFFF"/>
                </a:solidFill>
                <a:latin typeface="Canva Sans"/>
                <a:ea typeface="Canva Sans"/>
                <a:cs typeface="Canva Sans"/>
                <a:sym typeface="Canva Sans"/>
              </a:rPr>
              <a:t> es wird keine andere geben,</a:t>
            </a:r>
          </a:p>
          <a:p>
            <a:pPr algn="ctr">
              <a:lnSpc>
                <a:spcPts val="4289"/>
              </a:lnSpc>
              <a:spcBef>
                <a:spcPct val="0"/>
              </a:spcBef>
            </a:pPr>
            <a:r>
              <a:rPr lang="en-US" sz="3064">
                <a:solidFill>
                  <a:srgbClr val="FFFFFF"/>
                </a:solidFill>
                <a:latin typeface="Canva Sans"/>
                <a:ea typeface="Canva Sans"/>
                <a:cs typeface="Canva Sans"/>
                <a:sym typeface="Canva Sans"/>
              </a:rPr>
              <a:t> du kannst sie nicht tauschen,</a:t>
            </a:r>
          </a:p>
          <a:p>
            <a:pPr algn="ctr">
              <a:lnSpc>
                <a:spcPts val="4289"/>
              </a:lnSpc>
              <a:spcBef>
                <a:spcPct val="0"/>
              </a:spcBef>
            </a:pPr>
            <a:r>
              <a:rPr lang="en-US" sz="3064">
                <a:solidFill>
                  <a:srgbClr val="FFFFFF"/>
                </a:solidFill>
                <a:latin typeface="Canva Sans"/>
                <a:ea typeface="Canva Sans"/>
                <a:cs typeface="Canva Sans"/>
                <a:sym typeface="Canva Sans"/>
              </a:rPr>
              <a:t> hier bekommst du keine zweite.</a:t>
            </a:r>
          </a:p>
          <a:p>
            <a:pPr algn="ctr">
              <a:lnSpc>
                <a:spcPts val="4289"/>
              </a:lnSpc>
              <a:spcBef>
                <a:spcPct val="0"/>
              </a:spcBef>
            </a:pPr>
            <a:r>
              <a:rPr lang="en-US" sz="3064">
                <a:solidFill>
                  <a:srgbClr val="FFFFFF"/>
                </a:solidFill>
                <a:latin typeface="Canva Sans"/>
                <a:ea typeface="Canva Sans"/>
                <a:cs typeface="Canva Sans"/>
                <a:sym typeface="Canva Sans"/>
              </a:rPr>
              <a:t>Wenn du sie heute wegwirfst,</a:t>
            </a:r>
          </a:p>
          <a:p>
            <a:pPr algn="ctr">
              <a:lnSpc>
                <a:spcPts val="4289"/>
              </a:lnSpc>
              <a:spcBef>
                <a:spcPct val="0"/>
              </a:spcBef>
            </a:pPr>
            <a:r>
              <a:rPr lang="en-US" sz="3064">
                <a:solidFill>
                  <a:srgbClr val="FFFFFF"/>
                </a:solidFill>
                <a:latin typeface="Canva Sans"/>
                <a:ea typeface="Canva Sans"/>
                <a:cs typeface="Canva Sans"/>
                <a:sym typeface="Canva Sans"/>
              </a:rPr>
              <a:t> kehrt sie morgen zurück,</a:t>
            </a:r>
          </a:p>
          <a:p>
            <a:pPr algn="ctr">
              <a:lnSpc>
                <a:spcPts val="4289"/>
              </a:lnSpc>
              <a:spcBef>
                <a:spcPct val="0"/>
              </a:spcBef>
            </a:pPr>
            <a:r>
              <a:rPr lang="en-US" sz="3064">
                <a:solidFill>
                  <a:srgbClr val="FFFFFF"/>
                </a:solidFill>
                <a:latin typeface="Canva Sans"/>
                <a:ea typeface="Canva Sans"/>
                <a:cs typeface="Canva Sans"/>
                <a:sym typeface="Canva Sans"/>
              </a:rPr>
              <a:t> doch es wird keinen Platz mehr geben,</a:t>
            </a:r>
          </a:p>
          <a:p>
            <a:pPr algn="ctr">
              <a:lnSpc>
                <a:spcPts val="4289"/>
              </a:lnSpc>
              <a:spcBef>
                <a:spcPct val="0"/>
              </a:spcBef>
            </a:pPr>
            <a:r>
              <a:rPr lang="en-US" sz="3064">
                <a:solidFill>
                  <a:srgbClr val="FFFFFF"/>
                </a:solidFill>
                <a:latin typeface="Canva Sans"/>
                <a:ea typeface="Canva Sans"/>
                <a:cs typeface="Canva Sans"/>
                <a:sym typeface="Canva Sans"/>
              </a:rPr>
              <a:t> nur Staub und Schlamm.</a:t>
            </a:r>
          </a:p>
          <a:p>
            <a:pPr algn="ctr">
              <a:lnSpc>
                <a:spcPts val="4289"/>
              </a:lnSpc>
              <a:spcBef>
                <a:spcPct val="0"/>
              </a:spcBef>
            </a:pPr>
            <a:r>
              <a:rPr lang="en-US" sz="3064">
                <a:solidFill>
                  <a:srgbClr val="FFFFFF"/>
                </a:solidFill>
                <a:latin typeface="Canva Sans"/>
                <a:ea typeface="Canva Sans"/>
                <a:cs typeface="Canva Sans"/>
                <a:sym typeface="Canva Sans"/>
              </a:rPr>
              <a:t>Vergiftete Flüsse,</a:t>
            </a:r>
          </a:p>
          <a:p>
            <a:pPr algn="ctr">
              <a:lnSpc>
                <a:spcPts val="4289"/>
              </a:lnSpc>
              <a:spcBef>
                <a:spcPct val="0"/>
              </a:spcBef>
            </a:pPr>
            <a:r>
              <a:rPr lang="en-US" sz="3064">
                <a:solidFill>
                  <a:srgbClr val="FFFFFF"/>
                </a:solidFill>
                <a:latin typeface="Canva Sans"/>
                <a:ea typeface="Canva Sans"/>
                <a:cs typeface="Canva Sans"/>
                <a:sym typeface="Canva Sans"/>
              </a:rPr>
              <a:t> erstickende Landschaften,</a:t>
            </a:r>
          </a:p>
          <a:p>
            <a:pPr algn="ctr">
              <a:lnSpc>
                <a:spcPts val="4289"/>
              </a:lnSpc>
              <a:spcBef>
                <a:spcPct val="0"/>
              </a:spcBef>
            </a:pPr>
            <a:r>
              <a:rPr lang="en-US" sz="3064">
                <a:solidFill>
                  <a:srgbClr val="FFFFFF"/>
                </a:solidFill>
                <a:latin typeface="Canva Sans"/>
                <a:ea typeface="Canva Sans"/>
                <a:cs typeface="Canva Sans"/>
                <a:sym typeface="Canva Sans"/>
              </a:rPr>
              <a:t> zwischen zerbrochenen Träumen</a:t>
            </a:r>
          </a:p>
          <a:p>
            <a:pPr algn="ctr">
              <a:lnSpc>
                <a:spcPts val="4289"/>
              </a:lnSpc>
              <a:spcBef>
                <a:spcPct val="0"/>
              </a:spcBef>
            </a:pPr>
            <a:r>
              <a:rPr lang="en-US" sz="3064">
                <a:solidFill>
                  <a:srgbClr val="FFFFFF"/>
                </a:solidFill>
                <a:latin typeface="Canva Sans"/>
                <a:ea typeface="Canva Sans"/>
                <a:cs typeface="Canva Sans"/>
                <a:sym typeface="Canva Sans"/>
              </a:rPr>
              <a:t> werden sie dich stumm fällen.</a:t>
            </a:r>
          </a:p>
          <a:p>
            <a:pPr algn="ctr">
              <a:lnSpc>
                <a:spcPts val="4289"/>
              </a:lnSpc>
              <a:spcBef>
                <a:spcPct val="0"/>
              </a:spcBef>
            </a:pPr>
            <a:r>
              <a:rPr lang="en-US" sz="3064">
                <a:solidFill>
                  <a:srgbClr val="FFFFFF"/>
                </a:solidFill>
                <a:latin typeface="Canva Sans"/>
                <a:ea typeface="Canva Sans"/>
                <a:cs typeface="Canva Sans"/>
                <a:sym typeface="Canva Sans"/>
              </a:rPr>
              <a:t>Unter schwarzem Himmel</a:t>
            </a:r>
          </a:p>
          <a:p>
            <a:pPr algn="ctr">
              <a:lnSpc>
                <a:spcPts val="4289"/>
              </a:lnSpc>
              <a:spcBef>
                <a:spcPct val="0"/>
              </a:spcBef>
            </a:pPr>
            <a:r>
              <a:rPr lang="en-US" sz="3064">
                <a:solidFill>
                  <a:srgbClr val="FFFFFF"/>
                </a:solidFill>
                <a:latin typeface="Canva Sans"/>
                <a:ea typeface="Canva Sans"/>
                <a:cs typeface="Canva Sans"/>
                <a:sym typeface="Canva Sans"/>
              </a:rPr>
              <a:t> wird der Wind weinen,</a:t>
            </a:r>
          </a:p>
          <a:p>
            <a:pPr algn="ctr">
              <a:lnSpc>
                <a:spcPts val="4289"/>
              </a:lnSpc>
              <a:spcBef>
                <a:spcPct val="0"/>
              </a:spcBef>
            </a:pPr>
            <a:r>
              <a:rPr lang="en-US" sz="3064">
                <a:solidFill>
                  <a:srgbClr val="FFFFFF"/>
                </a:solidFill>
                <a:latin typeface="Canva Sans"/>
                <a:ea typeface="Canva Sans"/>
                <a:cs typeface="Canva Sans"/>
                <a:sym typeface="Canva Sans"/>
              </a:rPr>
              <a:t> doch niemand wird es hören,</a:t>
            </a:r>
          </a:p>
          <a:p>
            <a:pPr algn="ctr">
              <a:lnSpc>
                <a:spcPts val="4289"/>
              </a:lnSpc>
              <a:spcBef>
                <a:spcPct val="0"/>
              </a:spcBef>
            </a:pPr>
            <a:r>
              <a:rPr lang="en-US" sz="3064">
                <a:solidFill>
                  <a:srgbClr val="FFFFFF"/>
                </a:solidFill>
                <a:latin typeface="Canva Sans"/>
                <a:ea typeface="Canva Sans"/>
                <a:cs typeface="Canva Sans"/>
                <a:sym typeface="Canva Sans"/>
              </a:rPr>
              <a:t> nur Trümmer und Blut bleiben.</a:t>
            </a:r>
          </a:p>
          <a:p>
            <a:pPr algn="ctr">
              <a:lnSpc>
                <a:spcPts val="4028"/>
              </a:lnSpc>
              <a:spcBef>
                <a:spcPct val="0"/>
              </a:spcBef>
            </a:pPr>
            <a:endParaRPr lang="en-US" sz="3064">
              <a:solidFill>
                <a:srgbClr val="FFFFFF"/>
              </a:solidFill>
              <a:latin typeface="Canva Sans"/>
              <a:ea typeface="Canva Sans"/>
              <a:cs typeface="Canva Sans"/>
              <a:sym typeface="Canva Sans"/>
            </a:endParaRPr>
          </a:p>
          <a:p>
            <a:pPr algn="ctr">
              <a:lnSpc>
                <a:spcPts val="10807"/>
              </a:lnSpc>
              <a:spcBef>
                <a:spcPct val="0"/>
              </a:spcBef>
            </a:pPr>
            <a:endParaRPr lang="en-US" sz="3064">
              <a:solidFill>
                <a:srgbClr val="FFFFFF"/>
              </a:solidFill>
              <a:latin typeface="Canva Sans"/>
              <a:ea typeface="Canva Sans"/>
              <a:cs typeface="Canva Sans"/>
              <a:sym typeface="Canva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A4751"/>
        </a:solidFill>
        <a:effectLst/>
      </p:bgPr>
    </p:bg>
    <p:spTree>
      <p:nvGrpSpPr>
        <p:cNvPr id="1" name=""/>
        <p:cNvGrpSpPr/>
        <p:nvPr/>
      </p:nvGrpSpPr>
      <p:grpSpPr>
        <a:xfrm>
          <a:off x="0" y="0"/>
          <a:ext cx="0" cy="0"/>
          <a:chOff x="0" y="0"/>
          <a:chExt cx="0" cy="0"/>
        </a:xfrm>
      </p:grpSpPr>
      <p:sp>
        <p:nvSpPr>
          <p:cNvPr id="2" name="TextBox 2"/>
          <p:cNvSpPr txBox="1"/>
          <p:nvPr/>
        </p:nvSpPr>
        <p:spPr>
          <a:xfrm>
            <a:off x="2427365" y="354374"/>
            <a:ext cx="13433271" cy="1205778"/>
          </a:xfrm>
          <a:prstGeom prst="rect">
            <a:avLst/>
          </a:prstGeom>
        </p:spPr>
        <p:txBody>
          <a:bodyPr lIns="0" tIns="0" rIns="0" bIns="0" rtlCol="0" anchor="t">
            <a:spAutoFit/>
          </a:bodyPr>
          <a:lstStyle/>
          <a:p>
            <a:pPr algn="ctr">
              <a:lnSpc>
                <a:spcPts val="9800"/>
              </a:lnSpc>
              <a:spcBef>
                <a:spcPct val="0"/>
              </a:spcBef>
            </a:pPr>
            <a:r>
              <a:rPr lang="en-US" sz="7000">
                <a:solidFill>
                  <a:srgbClr val="FFFFFF"/>
                </a:solidFill>
                <a:latin typeface="League Gothic"/>
                <a:ea typeface="League Gothic"/>
                <a:cs typeface="League Gothic"/>
                <a:sym typeface="League Gothic"/>
              </a:rPr>
              <a:t>Workshop: Nachhaltigkeit trifft Literatur – Slam Poetry</a:t>
            </a:r>
          </a:p>
        </p:txBody>
      </p:sp>
      <p:sp>
        <p:nvSpPr>
          <p:cNvPr id="3" name="TextBox 3"/>
          <p:cNvSpPr txBox="1"/>
          <p:nvPr/>
        </p:nvSpPr>
        <p:spPr>
          <a:xfrm>
            <a:off x="797047" y="2384069"/>
            <a:ext cx="16834974" cy="5971046"/>
          </a:xfrm>
          <a:prstGeom prst="rect">
            <a:avLst/>
          </a:prstGeom>
        </p:spPr>
        <p:txBody>
          <a:bodyPr lIns="0" tIns="0" rIns="0" bIns="0" rtlCol="0" anchor="t">
            <a:spAutoFit/>
          </a:bodyPr>
          <a:lstStyle/>
          <a:p>
            <a:pPr algn="ctr">
              <a:lnSpc>
                <a:spcPts val="4787"/>
              </a:lnSpc>
              <a:spcBef>
                <a:spcPct val="0"/>
              </a:spcBef>
            </a:pPr>
            <a:r>
              <a:rPr lang="en-US" sz="3419">
                <a:solidFill>
                  <a:srgbClr val="FFFFFF"/>
                </a:solidFill>
                <a:latin typeface="Libre Baskerville"/>
                <a:ea typeface="Libre Baskerville"/>
                <a:cs typeface="Libre Baskerville"/>
                <a:sym typeface="Libre Baskerville"/>
              </a:rPr>
              <a:t>Im Rahmen unseres Erasmus+-Projekts nahmen die Schülerinnen und Schüler an einem kreativen Slam-Poetry-Workshop teil. Dabei lernten sie eine moderne Form der Literatur kennen, die es ermöglicht, Gedanken, Gefühle und Meinungen auf kreative und persönliche Weise auszudrücken.</a:t>
            </a:r>
          </a:p>
          <a:p>
            <a:pPr algn="ctr">
              <a:lnSpc>
                <a:spcPts val="4787"/>
              </a:lnSpc>
              <a:spcBef>
                <a:spcPct val="0"/>
              </a:spcBef>
            </a:pPr>
            <a:r>
              <a:rPr lang="en-US" sz="3419">
                <a:solidFill>
                  <a:srgbClr val="FFFFFF"/>
                </a:solidFill>
                <a:latin typeface="Libre Baskerville"/>
                <a:ea typeface="Libre Baskerville"/>
                <a:cs typeface="Libre Baskerville"/>
                <a:sym typeface="Libre Baskerville"/>
              </a:rPr>
              <a:t> </a:t>
            </a:r>
          </a:p>
          <a:p>
            <a:pPr algn="ctr">
              <a:lnSpc>
                <a:spcPts val="4787"/>
              </a:lnSpc>
              <a:spcBef>
                <a:spcPct val="0"/>
              </a:spcBef>
            </a:pPr>
            <a:r>
              <a:rPr lang="en-US" sz="3419">
                <a:solidFill>
                  <a:srgbClr val="FFFFFF"/>
                </a:solidFill>
                <a:latin typeface="Libre Baskerville"/>
                <a:ea typeface="Libre Baskerville"/>
                <a:cs typeface="Libre Baskerville"/>
                <a:sym typeface="Libre Baskerville"/>
              </a:rPr>
              <a:t>Literatur kann einen wichtigen Beitrag zur Nachhaltigkeit leisten, denn sie regt Menschen zum Nachdenken an, macht auf gesellschaftliche und ökologische Probleme aufmerksam und motiviert zu Veränderungen. Durch Geschichten, Gedichte und kreative Texte werden komplexe Themen emotional erfahrbar und bleiben oft länger im Gedächtnis als reine Fakten. </a:t>
            </a:r>
          </a:p>
        </p:txBody>
      </p:sp>
      <p:sp>
        <p:nvSpPr>
          <p:cNvPr id="4" name="Freeform 4"/>
          <p:cNvSpPr/>
          <p:nvPr/>
        </p:nvSpPr>
        <p:spPr>
          <a:xfrm rot="-10800000" flipH="1" flipV="1">
            <a:off x="15574112" y="0"/>
            <a:ext cx="2710913" cy="2710913"/>
          </a:xfrm>
          <a:custGeom>
            <a:avLst/>
            <a:gdLst/>
            <a:ahLst/>
            <a:cxnLst/>
            <a:rect l="l" t="t" r="r" b="b"/>
            <a:pathLst>
              <a:path w="2710913" h="2710913">
                <a:moveTo>
                  <a:pt x="2710913" y="2710913"/>
                </a:moveTo>
                <a:lnTo>
                  <a:pt x="0" y="2710913"/>
                </a:lnTo>
                <a:lnTo>
                  <a:pt x="0" y="0"/>
                </a:lnTo>
                <a:lnTo>
                  <a:pt x="2710913" y="0"/>
                </a:lnTo>
                <a:lnTo>
                  <a:pt x="2710913" y="2710913"/>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10800000" flipV="1">
            <a:off x="0" y="0"/>
            <a:ext cx="2710913" cy="2710913"/>
          </a:xfrm>
          <a:custGeom>
            <a:avLst/>
            <a:gdLst/>
            <a:ahLst/>
            <a:cxnLst/>
            <a:rect l="l" t="t" r="r" b="b"/>
            <a:pathLst>
              <a:path w="2710913" h="2710913">
                <a:moveTo>
                  <a:pt x="0" y="2710913"/>
                </a:moveTo>
                <a:lnTo>
                  <a:pt x="2710913" y="2710913"/>
                </a:lnTo>
                <a:lnTo>
                  <a:pt x="2710913" y="0"/>
                </a:lnTo>
                <a:lnTo>
                  <a:pt x="0" y="0"/>
                </a:lnTo>
                <a:lnTo>
                  <a:pt x="0" y="2710913"/>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0" y="7576087"/>
            <a:ext cx="2710913" cy="2710913"/>
          </a:xfrm>
          <a:custGeom>
            <a:avLst/>
            <a:gdLst/>
            <a:ahLst/>
            <a:cxnLst/>
            <a:rect l="l" t="t" r="r" b="b"/>
            <a:pathLst>
              <a:path w="2710913" h="2710913">
                <a:moveTo>
                  <a:pt x="0" y="0"/>
                </a:moveTo>
                <a:lnTo>
                  <a:pt x="2710913" y="0"/>
                </a:lnTo>
                <a:lnTo>
                  <a:pt x="2710913" y="2710913"/>
                </a:lnTo>
                <a:lnTo>
                  <a:pt x="0" y="27109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0800000" flipH="1">
            <a:off x="15577087" y="7576087"/>
            <a:ext cx="2710913" cy="2710913"/>
          </a:xfrm>
          <a:custGeom>
            <a:avLst/>
            <a:gdLst/>
            <a:ahLst/>
            <a:cxnLst/>
            <a:rect l="l" t="t" r="r" b="b"/>
            <a:pathLst>
              <a:path w="2710913" h="2710913">
                <a:moveTo>
                  <a:pt x="2710913" y="0"/>
                </a:moveTo>
                <a:lnTo>
                  <a:pt x="0" y="0"/>
                </a:lnTo>
                <a:lnTo>
                  <a:pt x="0" y="2710913"/>
                </a:lnTo>
                <a:lnTo>
                  <a:pt x="2710913" y="2710913"/>
                </a:lnTo>
                <a:lnTo>
                  <a:pt x="2710913"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A4751"/>
        </a:solidFill>
        <a:effectLst/>
      </p:bgPr>
    </p:bg>
    <p:spTree>
      <p:nvGrpSpPr>
        <p:cNvPr id="1" name=""/>
        <p:cNvGrpSpPr/>
        <p:nvPr/>
      </p:nvGrpSpPr>
      <p:grpSpPr>
        <a:xfrm>
          <a:off x="0" y="0"/>
          <a:ext cx="0" cy="0"/>
          <a:chOff x="0" y="0"/>
          <a:chExt cx="0" cy="0"/>
        </a:xfrm>
      </p:grpSpPr>
      <p:sp>
        <p:nvSpPr>
          <p:cNvPr id="2" name="TextBox 2"/>
          <p:cNvSpPr txBox="1"/>
          <p:nvPr/>
        </p:nvSpPr>
        <p:spPr>
          <a:xfrm>
            <a:off x="726513" y="971550"/>
            <a:ext cx="16834974" cy="8264666"/>
          </a:xfrm>
          <a:prstGeom prst="rect">
            <a:avLst/>
          </a:prstGeom>
        </p:spPr>
        <p:txBody>
          <a:bodyPr lIns="0" tIns="0" rIns="0" bIns="0" rtlCol="0" anchor="t">
            <a:spAutoFit/>
          </a:bodyPr>
          <a:lstStyle/>
          <a:p>
            <a:pPr algn="ctr">
              <a:lnSpc>
                <a:spcPts val="4367"/>
              </a:lnSpc>
            </a:pPr>
            <a:r>
              <a:rPr lang="en-US" sz="3119">
                <a:solidFill>
                  <a:srgbClr val="FFFFFF"/>
                </a:solidFill>
                <a:latin typeface="Libre Baskerville"/>
                <a:ea typeface="Libre Baskerville"/>
                <a:cs typeface="Libre Baskerville"/>
                <a:sym typeface="Libre Baskerville"/>
              </a:rPr>
              <a:t>Im Workshop setzten sich die Teilnehmenden mit Themen wie Umweltbewusstsein, Klimaschutz, nachhaltigem Konsum und Verantwortung für zukünftige Generationen auseinander. Anschließend verfassten sie eigene Slam-Poetry-Texte, in denen sie ihre Gedanken und Ideen zur Nachhaltigkeit kreativ ausdrückten. </a:t>
            </a:r>
          </a:p>
          <a:p>
            <a:pPr algn="ctr">
              <a:lnSpc>
                <a:spcPts val="4367"/>
              </a:lnSpc>
              <a:spcBef>
                <a:spcPct val="0"/>
              </a:spcBef>
            </a:pPr>
            <a:r>
              <a:rPr lang="en-US" sz="3119">
                <a:solidFill>
                  <a:srgbClr val="FFFFFF"/>
                </a:solidFill>
                <a:latin typeface="Libre Baskerville"/>
                <a:ea typeface="Libre Baskerville"/>
                <a:cs typeface="Libre Baskerville"/>
                <a:sym typeface="Libre Baskerville"/>
              </a:rPr>
              <a:t>Besonders bereichernd war die internationale Vielfalt der Beiträge. Die Schülerinnen und Schüler präsentierten ihre Texte nicht nur auf Deutsch, sondern teilweise auch in ihrer Muttersprache. So trug eine Teilnehmerin ihren Slam-Poetry-Text auf Slowakisch vor und zeigte eindrucksvoll, dass Nachhaltigkeit ein Thema ist, das Menschen über Sprach- und Ländergrenzen hinweg verbindet.</a:t>
            </a:r>
          </a:p>
          <a:p>
            <a:pPr algn="ctr">
              <a:lnSpc>
                <a:spcPts val="4367"/>
              </a:lnSpc>
              <a:spcBef>
                <a:spcPct val="0"/>
              </a:spcBef>
            </a:pPr>
            <a:endParaRPr lang="en-US" sz="3119">
              <a:solidFill>
                <a:srgbClr val="FFFFFF"/>
              </a:solidFill>
              <a:latin typeface="Libre Baskerville"/>
              <a:ea typeface="Libre Baskerville"/>
              <a:cs typeface="Libre Baskerville"/>
              <a:sym typeface="Libre Baskerville"/>
            </a:endParaRPr>
          </a:p>
          <a:p>
            <a:pPr algn="ctr">
              <a:lnSpc>
                <a:spcPts val="4367"/>
              </a:lnSpc>
              <a:spcBef>
                <a:spcPct val="0"/>
              </a:spcBef>
            </a:pPr>
            <a:r>
              <a:rPr lang="en-US" sz="3119">
                <a:solidFill>
                  <a:srgbClr val="FFFFFF"/>
                </a:solidFill>
                <a:latin typeface="Libre Baskerville"/>
                <a:ea typeface="Libre Baskerville"/>
                <a:cs typeface="Libre Baskerville"/>
                <a:sym typeface="Libre Baskerville"/>
              </a:rPr>
              <a:t> Der Workshop förderte Kreativität, Sprachkompetenz, Selbstvertrauen und interkulturelles Lernen. Gleichzeitig zeigte er, dass Literatur ein wirkungsvolles Mittel sein kann, um wichtige Botschaften zu vermitteln und Menschen für eine nachhaltigere Zukunft zu sensibilisieren.</a:t>
            </a:r>
          </a:p>
        </p:txBody>
      </p:sp>
      <p:sp>
        <p:nvSpPr>
          <p:cNvPr id="3" name="Freeform 3"/>
          <p:cNvSpPr/>
          <p:nvPr/>
        </p:nvSpPr>
        <p:spPr>
          <a:xfrm rot="-10800000" flipH="1" flipV="1">
            <a:off x="15574112" y="0"/>
            <a:ext cx="2710913" cy="2710913"/>
          </a:xfrm>
          <a:custGeom>
            <a:avLst/>
            <a:gdLst/>
            <a:ahLst/>
            <a:cxnLst/>
            <a:rect l="l" t="t" r="r" b="b"/>
            <a:pathLst>
              <a:path w="2710913" h="2710913">
                <a:moveTo>
                  <a:pt x="2710913" y="2710913"/>
                </a:moveTo>
                <a:lnTo>
                  <a:pt x="0" y="2710913"/>
                </a:lnTo>
                <a:lnTo>
                  <a:pt x="0" y="0"/>
                </a:lnTo>
                <a:lnTo>
                  <a:pt x="2710913" y="0"/>
                </a:lnTo>
                <a:lnTo>
                  <a:pt x="2710913" y="2710913"/>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800000" flipV="1">
            <a:off x="0" y="0"/>
            <a:ext cx="2710913" cy="2710913"/>
          </a:xfrm>
          <a:custGeom>
            <a:avLst/>
            <a:gdLst/>
            <a:ahLst/>
            <a:cxnLst/>
            <a:rect l="l" t="t" r="r" b="b"/>
            <a:pathLst>
              <a:path w="2710913" h="2710913">
                <a:moveTo>
                  <a:pt x="0" y="2710913"/>
                </a:moveTo>
                <a:lnTo>
                  <a:pt x="2710913" y="2710913"/>
                </a:lnTo>
                <a:lnTo>
                  <a:pt x="2710913" y="0"/>
                </a:lnTo>
                <a:lnTo>
                  <a:pt x="0" y="0"/>
                </a:lnTo>
                <a:lnTo>
                  <a:pt x="0" y="2710913"/>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10800000">
            <a:off x="0" y="7576087"/>
            <a:ext cx="2710913" cy="2710913"/>
          </a:xfrm>
          <a:custGeom>
            <a:avLst/>
            <a:gdLst/>
            <a:ahLst/>
            <a:cxnLst/>
            <a:rect l="l" t="t" r="r" b="b"/>
            <a:pathLst>
              <a:path w="2710913" h="2710913">
                <a:moveTo>
                  <a:pt x="0" y="0"/>
                </a:moveTo>
                <a:lnTo>
                  <a:pt x="2710913" y="0"/>
                </a:lnTo>
                <a:lnTo>
                  <a:pt x="2710913" y="2710913"/>
                </a:lnTo>
                <a:lnTo>
                  <a:pt x="0" y="27109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flipH="1">
            <a:off x="15577087" y="7576087"/>
            <a:ext cx="2710913" cy="2710913"/>
          </a:xfrm>
          <a:custGeom>
            <a:avLst/>
            <a:gdLst/>
            <a:ahLst/>
            <a:cxnLst/>
            <a:rect l="l" t="t" r="r" b="b"/>
            <a:pathLst>
              <a:path w="2710913" h="2710913">
                <a:moveTo>
                  <a:pt x="2710913" y="0"/>
                </a:moveTo>
                <a:lnTo>
                  <a:pt x="0" y="0"/>
                </a:lnTo>
                <a:lnTo>
                  <a:pt x="0" y="2710913"/>
                </a:lnTo>
                <a:lnTo>
                  <a:pt x="2710913" y="2710913"/>
                </a:lnTo>
                <a:lnTo>
                  <a:pt x="2710913"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A4751"/>
        </a:solidFill>
        <a:effectLst/>
      </p:bgPr>
    </p:bg>
    <p:spTree>
      <p:nvGrpSpPr>
        <p:cNvPr id="1" name=""/>
        <p:cNvGrpSpPr/>
        <p:nvPr/>
      </p:nvGrpSpPr>
      <p:grpSpPr>
        <a:xfrm>
          <a:off x="0" y="0"/>
          <a:ext cx="0" cy="0"/>
          <a:chOff x="0" y="0"/>
          <a:chExt cx="0" cy="0"/>
        </a:xfrm>
      </p:grpSpPr>
      <p:sp>
        <p:nvSpPr>
          <p:cNvPr id="2" name="Freeform 2"/>
          <p:cNvSpPr/>
          <p:nvPr/>
        </p:nvSpPr>
        <p:spPr>
          <a:xfrm rot="-10800000" flipH="1" flipV="1">
            <a:off x="15574112" y="0"/>
            <a:ext cx="2710913" cy="2710913"/>
          </a:xfrm>
          <a:custGeom>
            <a:avLst/>
            <a:gdLst/>
            <a:ahLst/>
            <a:cxnLst/>
            <a:rect l="l" t="t" r="r" b="b"/>
            <a:pathLst>
              <a:path w="2710913" h="2710913">
                <a:moveTo>
                  <a:pt x="2710913" y="2710913"/>
                </a:moveTo>
                <a:lnTo>
                  <a:pt x="0" y="2710913"/>
                </a:lnTo>
                <a:lnTo>
                  <a:pt x="0" y="0"/>
                </a:lnTo>
                <a:lnTo>
                  <a:pt x="2710913" y="0"/>
                </a:lnTo>
                <a:lnTo>
                  <a:pt x="2710913" y="2710913"/>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rot="-10800000" flipV="1">
            <a:off x="0" y="0"/>
            <a:ext cx="2710913" cy="2710913"/>
          </a:xfrm>
          <a:custGeom>
            <a:avLst/>
            <a:gdLst/>
            <a:ahLst/>
            <a:cxnLst/>
            <a:rect l="l" t="t" r="r" b="b"/>
            <a:pathLst>
              <a:path w="2710913" h="2710913">
                <a:moveTo>
                  <a:pt x="0" y="2710913"/>
                </a:moveTo>
                <a:lnTo>
                  <a:pt x="2710913" y="2710913"/>
                </a:lnTo>
                <a:lnTo>
                  <a:pt x="2710913" y="0"/>
                </a:lnTo>
                <a:lnTo>
                  <a:pt x="0" y="0"/>
                </a:lnTo>
                <a:lnTo>
                  <a:pt x="0" y="2710913"/>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a:off x="0" y="7576087"/>
            <a:ext cx="2710913" cy="2710913"/>
          </a:xfrm>
          <a:custGeom>
            <a:avLst/>
            <a:gdLst/>
            <a:ahLst/>
            <a:cxnLst/>
            <a:rect l="l" t="t" r="r" b="b"/>
            <a:pathLst>
              <a:path w="2710913" h="2710913">
                <a:moveTo>
                  <a:pt x="0" y="0"/>
                </a:moveTo>
                <a:lnTo>
                  <a:pt x="2710913" y="0"/>
                </a:lnTo>
                <a:lnTo>
                  <a:pt x="2710913" y="2710913"/>
                </a:lnTo>
                <a:lnTo>
                  <a:pt x="0" y="27109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0800000" flipH="1">
            <a:off x="15577087" y="7576087"/>
            <a:ext cx="2710913" cy="2710913"/>
          </a:xfrm>
          <a:custGeom>
            <a:avLst/>
            <a:gdLst/>
            <a:ahLst/>
            <a:cxnLst/>
            <a:rect l="l" t="t" r="r" b="b"/>
            <a:pathLst>
              <a:path w="2710913" h="2710913">
                <a:moveTo>
                  <a:pt x="2710913" y="0"/>
                </a:moveTo>
                <a:lnTo>
                  <a:pt x="0" y="0"/>
                </a:lnTo>
                <a:lnTo>
                  <a:pt x="0" y="2710913"/>
                </a:lnTo>
                <a:lnTo>
                  <a:pt x="2710913" y="2710913"/>
                </a:lnTo>
                <a:lnTo>
                  <a:pt x="271091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2250171" y="3906311"/>
            <a:ext cx="2474378" cy="2474378"/>
          </a:xfrm>
          <a:custGeom>
            <a:avLst/>
            <a:gdLst/>
            <a:ahLst/>
            <a:cxnLst/>
            <a:rect l="l" t="t" r="r" b="b"/>
            <a:pathLst>
              <a:path w="2474378" h="2474378">
                <a:moveTo>
                  <a:pt x="0" y="0"/>
                </a:moveTo>
                <a:lnTo>
                  <a:pt x="2474378" y="0"/>
                </a:lnTo>
                <a:lnTo>
                  <a:pt x="2474378" y="2474378"/>
                </a:lnTo>
                <a:lnTo>
                  <a:pt x="0" y="24743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7" name="Picture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6443653" y="2171993"/>
            <a:ext cx="4407646" cy="7835815"/>
          </a:xfrm>
          <a:prstGeom prst="rect">
            <a:avLst/>
          </a:prstGeom>
        </p:spPr>
      </p:pic>
      <p:sp>
        <p:nvSpPr>
          <p:cNvPr id="8" name="TextBox 8"/>
          <p:cNvSpPr txBox="1"/>
          <p:nvPr/>
        </p:nvSpPr>
        <p:spPr>
          <a:xfrm>
            <a:off x="726513" y="602029"/>
            <a:ext cx="16834974" cy="1344930"/>
          </a:xfrm>
          <a:prstGeom prst="rect">
            <a:avLst/>
          </a:prstGeom>
        </p:spPr>
        <p:txBody>
          <a:bodyPr lIns="0" tIns="0" rIns="0" bIns="0" rtlCol="0" anchor="t">
            <a:spAutoFit/>
          </a:bodyPr>
          <a:lstStyle/>
          <a:p>
            <a:pPr algn="ctr">
              <a:lnSpc>
                <a:spcPts val="10919"/>
              </a:lnSpc>
              <a:spcBef>
                <a:spcPct val="0"/>
              </a:spcBef>
            </a:pPr>
            <a:r>
              <a:rPr lang="en-US" sz="7800">
                <a:solidFill>
                  <a:srgbClr val="FFFFFF"/>
                </a:solidFill>
                <a:latin typeface="League Gothic"/>
                <a:ea typeface="League Gothic"/>
                <a:cs typeface="League Gothic"/>
                <a:sym typeface="League Gothic"/>
              </a:rPr>
              <a:t>Slam poetry in den sozialen Medien</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A4751"/>
        </a:solidFill>
        <a:effectLst/>
      </p:bgPr>
    </p:bg>
    <p:spTree>
      <p:nvGrpSpPr>
        <p:cNvPr id="1" name=""/>
        <p:cNvGrpSpPr/>
        <p:nvPr/>
      </p:nvGrpSpPr>
      <p:grpSpPr>
        <a:xfrm>
          <a:off x="0" y="0"/>
          <a:ext cx="0" cy="0"/>
          <a:chOff x="0" y="0"/>
          <a:chExt cx="0" cy="0"/>
        </a:xfrm>
      </p:grpSpPr>
      <p:sp>
        <p:nvSpPr>
          <p:cNvPr id="2" name="TextBox 2"/>
          <p:cNvSpPr txBox="1"/>
          <p:nvPr/>
        </p:nvSpPr>
        <p:spPr>
          <a:xfrm>
            <a:off x="2073896" y="640263"/>
            <a:ext cx="14140209" cy="4503237"/>
          </a:xfrm>
          <a:prstGeom prst="rect">
            <a:avLst/>
          </a:prstGeom>
        </p:spPr>
        <p:txBody>
          <a:bodyPr lIns="0" tIns="0" rIns="0" bIns="0" rtlCol="0" anchor="t">
            <a:spAutoFit/>
          </a:bodyPr>
          <a:lstStyle/>
          <a:p>
            <a:pPr algn="ctr">
              <a:lnSpc>
                <a:spcPts val="2977"/>
              </a:lnSpc>
            </a:pPr>
            <a:r>
              <a:rPr lang="en-US" sz="2126">
                <a:solidFill>
                  <a:srgbClr val="FFFFFF"/>
                </a:solidFill>
                <a:latin typeface="Libre Baskerville"/>
                <a:ea typeface="Libre Baskerville"/>
                <a:cs typeface="Libre Baskerville"/>
                <a:sym typeface="Libre Baskerville"/>
              </a:rPr>
              <a:t>Mit finanzieller Unterstützung der Europäischen Union. Die geäußerten Ansichten und Meinungen entsprechen jedoch ausschließlich denen der Autor*innen und spiegeln nicht notwendigerweise die der Europäischen Union oder der Tempus Közalapítvány wider. Weder die Europäische Union noch die fördernde Stelle können dafür verantwortlich gemacht werden.</a:t>
            </a:r>
          </a:p>
          <a:p>
            <a:pPr algn="ctr">
              <a:lnSpc>
                <a:spcPts val="2977"/>
              </a:lnSpc>
            </a:pPr>
            <a:endParaRPr lang="en-US" sz="2126">
              <a:solidFill>
                <a:srgbClr val="FFFFFF"/>
              </a:solidFill>
              <a:latin typeface="Libre Baskerville"/>
              <a:ea typeface="Libre Baskerville"/>
              <a:cs typeface="Libre Baskerville"/>
              <a:sym typeface="Libre Baskerville"/>
            </a:endParaRPr>
          </a:p>
          <a:p>
            <a:pPr algn="ctr">
              <a:lnSpc>
                <a:spcPts val="2977"/>
              </a:lnSpc>
            </a:pPr>
            <a:endParaRPr lang="en-US" sz="2126">
              <a:solidFill>
                <a:srgbClr val="FFFFFF"/>
              </a:solidFill>
              <a:latin typeface="Libre Baskerville"/>
              <a:ea typeface="Libre Baskerville"/>
              <a:cs typeface="Libre Baskerville"/>
              <a:sym typeface="Libre Baskerville"/>
            </a:endParaRPr>
          </a:p>
          <a:p>
            <a:pPr algn="ctr">
              <a:lnSpc>
                <a:spcPts val="2977"/>
              </a:lnSpc>
            </a:pPr>
            <a:endParaRPr lang="en-US" sz="2126">
              <a:solidFill>
                <a:srgbClr val="FFFFFF"/>
              </a:solidFill>
              <a:latin typeface="Libre Baskerville"/>
              <a:ea typeface="Libre Baskerville"/>
              <a:cs typeface="Libre Baskerville"/>
              <a:sym typeface="Libre Baskerville"/>
            </a:endParaRPr>
          </a:p>
          <a:p>
            <a:pPr algn="ctr">
              <a:lnSpc>
                <a:spcPts val="2977"/>
              </a:lnSpc>
            </a:pPr>
            <a:endParaRPr lang="en-US" sz="2126">
              <a:solidFill>
                <a:srgbClr val="FFFFFF"/>
              </a:solidFill>
              <a:latin typeface="Libre Baskerville"/>
              <a:ea typeface="Libre Baskerville"/>
              <a:cs typeface="Libre Baskerville"/>
              <a:sym typeface="Libre Baskerville"/>
            </a:endParaRPr>
          </a:p>
          <a:p>
            <a:pPr algn="ctr">
              <a:lnSpc>
                <a:spcPts val="2977"/>
              </a:lnSpc>
            </a:pPr>
            <a:endParaRPr lang="en-US" sz="2126">
              <a:solidFill>
                <a:srgbClr val="FFFFFF"/>
              </a:solidFill>
              <a:latin typeface="Libre Baskerville"/>
              <a:ea typeface="Libre Baskerville"/>
              <a:cs typeface="Libre Baskerville"/>
              <a:sym typeface="Libre Baskerville"/>
            </a:endParaRPr>
          </a:p>
          <a:p>
            <a:pPr algn="ctr">
              <a:lnSpc>
                <a:spcPts val="2977"/>
              </a:lnSpc>
            </a:pPr>
            <a:endParaRPr lang="en-US" sz="2126">
              <a:solidFill>
                <a:srgbClr val="FFFFFF"/>
              </a:solidFill>
              <a:latin typeface="Libre Baskerville"/>
              <a:ea typeface="Libre Baskerville"/>
              <a:cs typeface="Libre Baskerville"/>
              <a:sym typeface="Libre Baskerville"/>
            </a:endParaRPr>
          </a:p>
          <a:p>
            <a:pPr algn="ctr">
              <a:lnSpc>
                <a:spcPts val="2977"/>
              </a:lnSpc>
            </a:pPr>
            <a:endParaRPr lang="en-US" sz="2126">
              <a:solidFill>
                <a:srgbClr val="FFFFFF"/>
              </a:solidFill>
              <a:latin typeface="Libre Baskerville"/>
              <a:ea typeface="Libre Baskerville"/>
              <a:cs typeface="Libre Baskerville"/>
              <a:sym typeface="Libre Baskerville"/>
            </a:endParaRPr>
          </a:p>
          <a:p>
            <a:pPr algn="ctr">
              <a:lnSpc>
                <a:spcPts val="2977"/>
              </a:lnSpc>
              <a:spcBef>
                <a:spcPct val="0"/>
              </a:spcBef>
            </a:pPr>
            <a:r>
              <a:rPr lang="en-US" sz="2126">
                <a:solidFill>
                  <a:srgbClr val="FFFFFF"/>
                </a:solidFill>
                <a:latin typeface="Libre Baskerville"/>
                <a:ea typeface="Libre Baskerville"/>
                <a:cs typeface="Libre Baskerville"/>
                <a:sym typeface="Libre Baskerville"/>
              </a:rPr>
              <a:t> Von der Europäischen Union finanziert – Projektnummer: 2023-2-HU01-KA220-SCH-000169980</a:t>
            </a:r>
          </a:p>
        </p:txBody>
      </p:sp>
      <p:sp>
        <p:nvSpPr>
          <p:cNvPr id="3" name="Freeform 3"/>
          <p:cNvSpPr/>
          <p:nvPr/>
        </p:nvSpPr>
        <p:spPr>
          <a:xfrm rot="-10800000" flipH="1" flipV="1">
            <a:off x="15574112" y="0"/>
            <a:ext cx="2710913" cy="2710913"/>
          </a:xfrm>
          <a:custGeom>
            <a:avLst/>
            <a:gdLst/>
            <a:ahLst/>
            <a:cxnLst/>
            <a:rect l="l" t="t" r="r" b="b"/>
            <a:pathLst>
              <a:path w="2710913" h="2710913">
                <a:moveTo>
                  <a:pt x="2710913" y="2710913"/>
                </a:moveTo>
                <a:lnTo>
                  <a:pt x="0" y="2710913"/>
                </a:lnTo>
                <a:lnTo>
                  <a:pt x="0" y="0"/>
                </a:lnTo>
                <a:lnTo>
                  <a:pt x="2710913" y="0"/>
                </a:lnTo>
                <a:lnTo>
                  <a:pt x="2710913" y="2710913"/>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800000" flipV="1">
            <a:off x="0" y="0"/>
            <a:ext cx="2710913" cy="2710913"/>
          </a:xfrm>
          <a:custGeom>
            <a:avLst/>
            <a:gdLst/>
            <a:ahLst/>
            <a:cxnLst/>
            <a:rect l="l" t="t" r="r" b="b"/>
            <a:pathLst>
              <a:path w="2710913" h="2710913">
                <a:moveTo>
                  <a:pt x="0" y="2710913"/>
                </a:moveTo>
                <a:lnTo>
                  <a:pt x="2710913" y="2710913"/>
                </a:lnTo>
                <a:lnTo>
                  <a:pt x="2710913" y="0"/>
                </a:lnTo>
                <a:lnTo>
                  <a:pt x="0" y="0"/>
                </a:lnTo>
                <a:lnTo>
                  <a:pt x="0" y="2710913"/>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10800000">
            <a:off x="0" y="7576087"/>
            <a:ext cx="2710913" cy="2710913"/>
          </a:xfrm>
          <a:custGeom>
            <a:avLst/>
            <a:gdLst/>
            <a:ahLst/>
            <a:cxnLst/>
            <a:rect l="l" t="t" r="r" b="b"/>
            <a:pathLst>
              <a:path w="2710913" h="2710913">
                <a:moveTo>
                  <a:pt x="0" y="0"/>
                </a:moveTo>
                <a:lnTo>
                  <a:pt x="2710913" y="0"/>
                </a:lnTo>
                <a:lnTo>
                  <a:pt x="2710913" y="2710913"/>
                </a:lnTo>
                <a:lnTo>
                  <a:pt x="0" y="27109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flipH="1">
            <a:off x="15577087" y="7576087"/>
            <a:ext cx="2710913" cy="2710913"/>
          </a:xfrm>
          <a:custGeom>
            <a:avLst/>
            <a:gdLst/>
            <a:ahLst/>
            <a:cxnLst/>
            <a:rect l="l" t="t" r="r" b="b"/>
            <a:pathLst>
              <a:path w="2710913" h="2710913">
                <a:moveTo>
                  <a:pt x="2710913" y="0"/>
                </a:moveTo>
                <a:lnTo>
                  <a:pt x="0" y="0"/>
                </a:lnTo>
                <a:lnTo>
                  <a:pt x="0" y="2710913"/>
                </a:lnTo>
                <a:lnTo>
                  <a:pt x="2710913" y="2710913"/>
                </a:lnTo>
                <a:lnTo>
                  <a:pt x="271091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3493371" y="6347075"/>
            <a:ext cx="11301259" cy="2458024"/>
          </a:xfrm>
          <a:custGeom>
            <a:avLst/>
            <a:gdLst/>
            <a:ahLst/>
            <a:cxnLst/>
            <a:rect l="l" t="t" r="r" b="b"/>
            <a:pathLst>
              <a:path w="11301259" h="2458024">
                <a:moveTo>
                  <a:pt x="0" y="0"/>
                </a:moveTo>
                <a:lnTo>
                  <a:pt x="11301258" y="0"/>
                </a:lnTo>
                <a:lnTo>
                  <a:pt x="11301258" y="2458024"/>
                </a:lnTo>
                <a:lnTo>
                  <a:pt x="0" y="2458024"/>
                </a:lnTo>
                <a:lnTo>
                  <a:pt x="0" y="0"/>
                </a:lnTo>
                <a:close/>
              </a:path>
            </a:pathLst>
          </a:custGeom>
          <a:blipFill>
            <a:blip r:embed="rId4"/>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A4751"/>
        </a:solidFill>
        <a:effectLst/>
      </p:bgPr>
    </p:bg>
    <p:spTree>
      <p:nvGrpSpPr>
        <p:cNvPr id="1" name=""/>
        <p:cNvGrpSpPr/>
        <p:nvPr/>
      </p:nvGrpSpPr>
      <p:grpSpPr>
        <a:xfrm>
          <a:off x="0" y="0"/>
          <a:ext cx="0" cy="0"/>
          <a:chOff x="0" y="0"/>
          <a:chExt cx="0" cy="0"/>
        </a:xfrm>
      </p:grpSpPr>
      <p:sp>
        <p:nvSpPr>
          <p:cNvPr id="2" name="TextBox 2"/>
          <p:cNvSpPr txBox="1"/>
          <p:nvPr/>
        </p:nvSpPr>
        <p:spPr>
          <a:xfrm>
            <a:off x="3229968" y="153132"/>
            <a:ext cx="11925043" cy="1570160"/>
          </a:xfrm>
          <a:prstGeom prst="rect">
            <a:avLst/>
          </a:prstGeom>
        </p:spPr>
        <p:txBody>
          <a:bodyPr lIns="0" tIns="0" rIns="0" bIns="0" rtlCol="0" anchor="t">
            <a:spAutoFit/>
          </a:bodyPr>
          <a:lstStyle/>
          <a:p>
            <a:pPr algn="ctr">
              <a:lnSpc>
                <a:spcPts val="12808"/>
              </a:lnSpc>
              <a:spcBef>
                <a:spcPct val="0"/>
              </a:spcBef>
            </a:pPr>
            <a:r>
              <a:rPr lang="en-US" sz="9149">
                <a:solidFill>
                  <a:srgbClr val="FFFFFF"/>
                </a:solidFill>
                <a:latin typeface="League Gothic"/>
                <a:ea typeface="League Gothic"/>
                <a:cs typeface="League Gothic"/>
                <a:sym typeface="League Gothic"/>
              </a:rPr>
              <a:t>Was versteht man unter Slam Poetry?</a:t>
            </a:r>
          </a:p>
        </p:txBody>
      </p:sp>
      <p:sp>
        <p:nvSpPr>
          <p:cNvPr id="3" name="TextBox 3"/>
          <p:cNvSpPr txBox="1"/>
          <p:nvPr/>
        </p:nvSpPr>
        <p:spPr>
          <a:xfrm>
            <a:off x="2664413" y="2266041"/>
            <a:ext cx="13056154" cy="6992259"/>
          </a:xfrm>
          <a:prstGeom prst="rect">
            <a:avLst/>
          </a:prstGeom>
        </p:spPr>
        <p:txBody>
          <a:bodyPr lIns="0" tIns="0" rIns="0" bIns="0" rtlCol="0" anchor="t">
            <a:spAutoFit/>
          </a:bodyPr>
          <a:lstStyle/>
          <a:p>
            <a:pPr algn="ctr">
              <a:lnSpc>
                <a:spcPts val="6187"/>
              </a:lnSpc>
              <a:spcBef>
                <a:spcPct val="0"/>
              </a:spcBef>
            </a:pPr>
            <a:r>
              <a:rPr lang="en-US" sz="4419">
                <a:solidFill>
                  <a:srgbClr val="FFFFFF"/>
                </a:solidFill>
                <a:latin typeface="Libre Baskerville"/>
                <a:ea typeface="Libre Baskerville"/>
                <a:cs typeface="Libre Baskerville"/>
                <a:sym typeface="Libre Baskerville"/>
              </a:rPr>
              <a:t>Slam Poetry ist eine moderne Form der Bühnenpoesie. Dabei tragen die Autorinnen und Autoren ihre selbst geschriebenen Texte vor Publikum vor. Die Texte behandeln oft persönliche Erfahrungen, gesellschaftliche Themen oder aktuelle Ereignisse. Neben dem Inhalt spielen auch die Vortragsweise, die Sprache und die Wirkung auf das Publikum eine wichtige Rolle.</a:t>
            </a:r>
          </a:p>
        </p:txBody>
      </p:sp>
      <p:sp>
        <p:nvSpPr>
          <p:cNvPr id="4" name="Freeform 4"/>
          <p:cNvSpPr/>
          <p:nvPr/>
        </p:nvSpPr>
        <p:spPr>
          <a:xfrm rot="-10800000" flipH="1" flipV="1">
            <a:off x="15574112" y="0"/>
            <a:ext cx="2710913" cy="2710913"/>
          </a:xfrm>
          <a:custGeom>
            <a:avLst/>
            <a:gdLst/>
            <a:ahLst/>
            <a:cxnLst/>
            <a:rect l="l" t="t" r="r" b="b"/>
            <a:pathLst>
              <a:path w="2710913" h="2710913">
                <a:moveTo>
                  <a:pt x="2710913" y="2710913"/>
                </a:moveTo>
                <a:lnTo>
                  <a:pt x="0" y="2710913"/>
                </a:lnTo>
                <a:lnTo>
                  <a:pt x="0" y="0"/>
                </a:lnTo>
                <a:lnTo>
                  <a:pt x="2710913" y="0"/>
                </a:lnTo>
                <a:lnTo>
                  <a:pt x="2710913" y="2710913"/>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10800000" flipV="1">
            <a:off x="0" y="0"/>
            <a:ext cx="2710913" cy="2710913"/>
          </a:xfrm>
          <a:custGeom>
            <a:avLst/>
            <a:gdLst/>
            <a:ahLst/>
            <a:cxnLst/>
            <a:rect l="l" t="t" r="r" b="b"/>
            <a:pathLst>
              <a:path w="2710913" h="2710913">
                <a:moveTo>
                  <a:pt x="0" y="2710913"/>
                </a:moveTo>
                <a:lnTo>
                  <a:pt x="2710913" y="2710913"/>
                </a:lnTo>
                <a:lnTo>
                  <a:pt x="2710913" y="0"/>
                </a:lnTo>
                <a:lnTo>
                  <a:pt x="0" y="0"/>
                </a:lnTo>
                <a:lnTo>
                  <a:pt x="0" y="2710913"/>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0" y="7576087"/>
            <a:ext cx="2710913" cy="2710913"/>
          </a:xfrm>
          <a:custGeom>
            <a:avLst/>
            <a:gdLst/>
            <a:ahLst/>
            <a:cxnLst/>
            <a:rect l="l" t="t" r="r" b="b"/>
            <a:pathLst>
              <a:path w="2710913" h="2710913">
                <a:moveTo>
                  <a:pt x="0" y="0"/>
                </a:moveTo>
                <a:lnTo>
                  <a:pt x="2710913" y="0"/>
                </a:lnTo>
                <a:lnTo>
                  <a:pt x="2710913" y="2710913"/>
                </a:lnTo>
                <a:lnTo>
                  <a:pt x="0" y="27109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0800000" flipH="1">
            <a:off x="15577087" y="7576087"/>
            <a:ext cx="2710913" cy="2710913"/>
          </a:xfrm>
          <a:custGeom>
            <a:avLst/>
            <a:gdLst/>
            <a:ahLst/>
            <a:cxnLst/>
            <a:rect l="l" t="t" r="r" b="b"/>
            <a:pathLst>
              <a:path w="2710913" h="2710913">
                <a:moveTo>
                  <a:pt x="2710913" y="0"/>
                </a:moveTo>
                <a:lnTo>
                  <a:pt x="0" y="0"/>
                </a:lnTo>
                <a:lnTo>
                  <a:pt x="0" y="2710913"/>
                </a:lnTo>
                <a:lnTo>
                  <a:pt x="2710913" y="2710913"/>
                </a:lnTo>
                <a:lnTo>
                  <a:pt x="2710913"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A4751"/>
        </a:solidFill>
        <a:effectLst/>
      </p:bgPr>
    </p:bg>
    <p:spTree>
      <p:nvGrpSpPr>
        <p:cNvPr id="1" name=""/>
        <p:cNvGrpSpPr/>
        <p:nvPr/>
      </p:nvGrpSpPr>
      <p:grpSpPr>
        <a:xfrm>
          <a:off x="0" y="0"/>
          <a:ext cx="0" cy="0"/>
          <a:chOff x="0" y="0"/>
          <a:chExt cx="0" cy="0"/>
        </a:xfrm>
      </p:grpSpPr>
      <p:sp>
        <p:nvSpPr>
          <p:cNvPr id="2" name="Freeform 2"/>
          <p:cNvSpPr/>
          <p:nvPr/>
        </p:nvSpPr>
        <p:spPr>
          <a:xfrm rot="-10800000" flipH="1" flipV="1">
            <a:off x="15574112" y="0"/>
            <a:ext cx="2710913" cy="2710913"/>
          </a:xfrm>
          <a:custGeom>
            <a:avLst/>
            <a:gdLst/>
            <a:ahLst/>
            <a:cxnLst/>
            <a:rect l="l" t="t" r="r" b="b"/>
            <a:pathLst>
              <a:path w="2710913" h="2710913">
                <a:moveTo>
                  <a:pt x="2710913" y="2710913"/>
                </a:moveTo>
                <a:lnTo>
                  <a:pt x="0" y="2710913"/>
                </a:lnTo>
                <a:lnTo>
                  <a:pt x="0" y="0"/>
                </a:lnTo>
                <a:lnTo>
                  <a:pt x="2710913" y="0"/>
                </a:lnTo>
                <a:lnTo>
                  <a:pt x="2710913" y="2710913"/>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800000" flipV="1">
            <a:off x="0" y="0"/>
            <a:ext cx="2710913" cy="2710913"/>
          </a:xfrm>
          <a:custGeom>
            <a:avLst/>
            <a:gdLst/>
            <a:ahLst/>
            <a:cxnLst/>
            <a:rect l="l" t="t" r="r" b="b"/>
            <a:pathLst>
              <a:path w="2710913" h="2710913">
                <a:moveTo>
                  <a:pt x="0" y="2710913"/>
                </a:moveTo>
                <a:lnTo>
                  <a:pt x="2710913" y="2710913"/>
                </a:lnTo>
                <a:lnTo>
                  <a:pt x="2710913" y="0"/>
                </a:lnTo>
                <a:lnTo>
                  <a:pt x="0" y="0"/>
                </a:lnTo>
                <a:lnTo>
                  <a:pt x="0" y="2710913"/>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800000">
            <a:off x="0" y="7576087"/>
            <a:ext cx="2710913" cy="2710913"/>
          </a:xfrm>
          <a:custGeom>
            <a:avLst/>
            <a:gdLst/>
            <a:ahLst/>
            <a:cxnLst/>
            <a:rect l="l" t="t" r="r" b="b"/>
            <a:pathLst>
              <a:path w="2710913" h="2710913">
                <a:moveTo>
                  <a:pt x="0" y="0"/>
                </a:moveTo>
                <a:lnTo>
                  <a:pt x="2710913" y="0"/>
                </a:lnTo>
                <a:lnTo>
                  <a:pt x="2710913" y="2710913"/>
                </a:lnTo>
                <a:lnTo>
                  <a:pt x="0" y="27109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10800000" flipH="1">
            <a:off x="15577087" y="7576087"/>
            <a:ext cx="2710913" cy="2710913"/>
          </a:xfrm>
          <a:custGeom>
            <a:avLst/>
            <a:gdLst/>
            <a:ahLst/>
            <a:cxnLst/>
            <a:rect l="l" t="t" r="r" b="b"/>
            <a:pathLst>
              <a:path w="2710913" h="2710913">
                <a:moveTo>
                  <a:pt x="2710913" y="0"/>
                </a:moveTo>
                <a:lnTo>
                  <a:pt x="0" y="0"/>
                </a:lnTo>
                <a:lnTo>
                  <a:pt x="0" y="2710913"/>
                </a:lnTo>
                <a:lnTo>
                  <a:pt x="2710913" y="2710913"/>
                </a:lnTo>
                <a:lnTo>
                  <a:pt x="271091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028700" y="1499791"/>
            <a:ext cx="5605137" cy="4203853"/>
          </a:xfrm>
          <a:custGeom>
            <a:avLst/>
            <a:gdLst/>
            <a:ahLst/>
            <a:cxnLst/>
            <a:rect l="l" t="t" r="r" b="b"/>
            <a:pathLst>
              <a:path w="5605137" h="4203853">
                <a:moveTo>
                  <a:pt x="0" y="0"/>
                </a:moveTo>
                <a:lnTo>
                  <a:pt x="5605137" y="0"/>
                </a:lnTo>
                <a:lnTo>
                  <a:pt x="5605137" y="4203853"/>
                </a:lnTo>
                <a:lnTo>
                  <a:pt x="0" y="4203853"/>
                </a:lnTo>
                <a:lnTo>
                  <a:pt x="0" y="0"/>
                </a:lnTo>
                <a:close/>
              </a:path>
            </a:pathLst>
          </a:custGeom>
          <a:blipFill>
            <a:blip r:embed="rId4"/>
            <a:stretch>
              <a:fillRect/>
            </a:stretch>
          </a:blipFill>
        </p:spPr>
      </p:sp>
      <p:sp>
        <p:nvSpPr>
          <p:cNvPr id="7" name="Freeform 7"/>
          <p:cNvSpPr/>
          <p:nvPr/>
        </p:nvSpPr>
        <p:spPr>
          <a:xfrm>
            <a:off x="6267484" y="5729622"/>
            <a:ext cx="5753033" cy="4314774"/>
          </a:xfrm>
          <a:custGeom>
            <a:avLst/>
            <a:gdLst/>
            <a:ahLst/>
            <a:cxnLst/>
            <a:rect l="l" t="t" r="r" b="b"/>
            <a:pathLst>
              <a:path w="5753033" h="4314774">
                <a:moveTo>
                  <a:pt x="0" y="0"/>
                </a:moveTo>
                <a:lnTo>
                  <a:pt x="5753032" y="0"/>
                </a:lnTo>
                <a:lnTo>
                  <a:pt x="5753032" y="4314774"/>
                </a:lnTo>
                <a:lnTo>
                  <a:pt x="0" y="4314774"/>
                </a:lnTo>
                <a:lnTo>
                  <a:pt x="0" y="0"/>
                </a:lnTo>
                <a:close/>
              </a:path>
            </a:pathLst>
          </a:custGeom>
          <a:blipFill>
            <a:blip r:embed="rId5"/>
            <a:stretch>
              <a:fillRect/>
            </a:stretch>
          </a:blipFill>
        </p:spPr>
      </p:sp>
      <p:sp>
        <p:nvSpPr>
          <p:cNvPr id="8" name="Freeform 8"/>
          <p:cNvSpPr/>
          <p:nvPr/>
        </p:nvSpPr>
        <p:spPr>
          <a:xfrm>
            <a:off x="11396890" y="1426440"/>
            <a:ext cx="5702939" cy="4277204"/>
          </a:xfrm>
          <a:custGeom>
            <a:avLst/>
            <a:gdLst/>
            <a:ahLst/>
            <a:cxnLst/>
            <a:rect l="l" t="t" r="r" b="b"/>
            <a:pathLst>
              <a:path w="5702939" h="4277204">
                <a:moveTo>
                  <a:pt x="0" y="0"/>
                </a:moveTo>
                <a:lnTo>
                  <a:pt x="5702939" y="0"/>
                </a:lnTo>
                <a:lnTo>
                  <a:pt x="5702939" y="4277204"/>
                </a:lnTo>
                <a:lnTo>
                  <a:pt x="0" y="4277204"/>
                </a:lnTo>
                <a:lnTo>
                  <a:pt x="0" y="0"/>
                </a:lnTo>
                <a:close/>
              </a:path>
            </a:pathLst>
          </a:custGeom>
          <a:blipFill>
            <a:blip r:embed="rId6"/>
            <a:stretch>
              <a:fillRect/>
            </a:stretch>
          </a:blipFill>
        </p:spPr>
      </p:sp>
      <p:sp>
        <p:nvSpPr>
          <p:cNvPr id="9" name="TextBox 9"/>
          <p:cNvSpPr txBox="1"/>
          <p:nvPr/>
        </p:nvSpPr>
        <p:spPr>
          <a:xfrm>
            <a:off x="6384210" y="-68043"/>
            <a:ext cx="5012680" cy="1567834"/>
          </a:xfrm>
          <a:prstGeom prst="rect">
            <a:avLst/>
          </a:prstGeom>
        </p:spPr>
        <p:txBody>
          <a:bodyPr lIns="0" tIns="0" rIns="0" bIns="0" rtlCol="0" anchor="t">
            <a:spAutoFit/>
          </a:bodyPr>
          <a:lstStyle/>
          <a:p>
            <a:pPr algn="ctr">
              <a:lnSpc>
                <a:spcPts val="12808"/>
              </a:lnSpc>
              <a:spcBef>
                <a:spcPct val="0"/>
              </a:spcBef>
            </a:pPr>
            <a:r>
              <a:rPr lang="en-US" sz="9149">
                <a:solidFill>
                  <a:srgbClr val="FFFFFF"/>
                </a:solidFill>
                <a:latin typeface="League Gothic"/>
                <a:ea typeface="League Gothic"/>
                <a:cs typeface="League Gothic"/>
                <a:sym typeface="League Gothic"/>
              </a:rPr>
              <a:t>Workshop Fotos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A4751"/>
        </a:solidFill>
        <a:effectLst/>
      </p:bgPr>
    </p:bg>
    <p:spTree>
      <p:nvGrpSpPr>
        <p:cNvPr id="1" name=""/>
        <p:cNvGrpSpPr/>
        <p:nvPr/>
      </p:nvGrpSpPr>
      <p:grpSpPr>
        <a:xfrm>
          <a:off x="0" y="0"/>
          <a:ext cx="0" cy="0"/>
          <a:chOff x="0" y="0"/>
          <a:chExt cx="0" cy="0"/>
        </a:xfrm>
      </p:grpSpPr>
      <p:sp>
        <p:nvSpPr>
          <p:cNvPr id="2" name="Freeform 2"/>
          <p:cNvSpPr/>
          <p:nvPr/>
        </p:nvSpPr>
        <p:spPr>
          <a:xfrm rot="-10800000" flipH="1" flipV="1">
            <a:off x="15574112" y="0"/>
            <a:ext cx="2710913" cy="2710913"/>
          </a:xfrm>
          <a:custGeom>
            <a:avLst/>
            <a:gdLst/>
            <a:ahLst/>
            <a:cxnLst/>
            <a:rect l="l" t="t" r="r" b="b"/>
            <a:pathLst>
              <a:path w="2710913" h="2710913">
                <a:moveTo>
                  <a:pt x="2710913" y="2710913"/>
                </a:moveTo>
                <a:lnTo>
                  <a:pt x="0" y="2710913"/>
                </a:lnTo>
                <a:lnTo>
                  <a:pt x="0" y="0"/>
                </a:lnTo>
                <a:lnTo>
                  <a:pt x="2710913" y="0"/>
                </a:lnTo>
                <a:lnTo>
                  <a:pt x="2710913" y="2710913"/>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800000" flipV="1">
            <a:off x="0" y="0"/>
            <a:ext cx="2710913" cy="2710913"/>
          </a:xfrm>
          <a:custGeom>
            <a:avLst/>
            <a:gdLst/>
            <a:ahLst/>
            <a:cxnLst/>
            <a:rect l="l" t="t" r="r" b="b"/>
            <a:pathLst>
              <a:path w="2710913" h="2710913">
                <a:moveTo>
                  <a:pt x="0" y="2710913"/>
                </a:moveTo>
                <a:lnTo>
                  <a:pt x="2710913" y="2710913"/>
                </a:lnTo>
                <a:lnTo>
                  <a:pt x="2710913" y="0"/>
                </a:lnTo>
                <a:lnTo>
                  <a:pt x="0" y="0"/>
                </a:lnTo>
                <a:lnTo>
                  <a:pt x="0" y="2710913"/>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800000">
            <a:off x="0" y="7576087"/>
            <a:ext cx="2710913" cy="2710913"/>
          </a:xfrm>
          <a:custGeom>
            <a:avLst/>
            <a:gdLst/>
            <a:ahLst/>
            <a:cxnLst/>
            <a:rect l="l" t="t" r="r" b="b"/>
            <a:pathLst>
              <a:path w="2710913" h="2710913">
                <a:moveTo>
                  <a:pt x="0" y="0"/>
                </a:moveTo>
                <a:lnTo>
                  <a:pt x="2710913" y="0"/>
                </a:lnTo>
                <a:lnTo>
                  <a:pt x="2710913" y="2710913"/>
                </a:lnTo>
                <a:lnTo>
                  <a:pt x="0" y="27109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10800000" flipH="1">
            <a:off x="15577087" y="7576087"/>
            <a:ext cx="2710913" cy="2710913"/>
          </a:xfrm>
          <a:custGeom>
            <a:avLst/>
            <a:gdLst/>
            <a:ahLst/>
            <a:cxnLst/>
            <a:rect l="l" t="t" r="r" b="b"/>
            <a:pathLst>
              <a:path w="2710913" h="2710913">
                <a:moveTo>
                  <a:pt x="2710913" y="0"/>
                </a:moveTo>
                <a:lnTo>
                  <a:pt x="0" y="0"/>
                </a:lnTo>
                <a:lnTo>
                  <a:pt x="0" y="2710913"/>
                </a:lnTo>
                <a:lnTo>
                  <a:pt x="2710913" y="2710913"/>
                </a:lnTo>
                <a:lnTo>
                  <a:pt x="271091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028700" y="1836823"/>
            <a:ext cx="5850663" cy="4387997"/>
          </a:xfrm>
          <a:custGeom>
            <a:avLst/>
            <a:gdLst/>
            <a:ahLst/>
            <a:cxnLst/>
            <a:rect l="l" t="t" r="r" b="b"/>
            <a:pathLst>
              <a:path w="5850663" h="4387997">
                <a:moveTo>
                  <a:pt x="0" y="0"/>
                </a:moveTo>
                <a:lnTo>
                  <a:pt x="5850663" y="0"/>
                </a:lnTo>
                <a:lnTo>
                  <a:pt x="5850663" y="4387997"/>
                </a:lnTo>
                <a:lnTo>
                  <a:pt x="0" y="4387997"/>
                </a:lnTo>
                <a:lnTo>
                  <a:pt x="0" y="0"/>
                </a:lnTo>
                <a:close/>
              </a:path>
            </a:pathLst>
          </a:custGeom>
          <a:blipFill>
            <a:blip r:embed="rId4"/>
            <a:stretch>
              <a:fillRect/>
            </a:stretch>
          </a:blipFill>
        </p:spPr>
      </p:sp>
      <p:sp>
        <p:nvSpPr>
          <p:cNvPr id="7" name="Freeform 7"/>
          <p:cNvSpPr/>
          <p:nvPr/>
        </p:nvSpPr>
        <p:spPr>
          <a:xfrm>
            <a:off x="6543037" y="6224820"/>
            <a:ext cx="5201925" cy="3901444"/>
          </a:xfrm>
          <a:custGeom>
            <a:avLst/>
            <a:gdLst/>
            <a:ahLst/>
            <a:cxnLst/>
            <a:rect l="l" t="t" r="r" b="b"/>
            <a:pathLst>
              <a:path w="5201925" h="3901444">
                <a:moveTo>
                  <a:pt x="0" y="0"/>
                </a:moveTo>
                <a:lnTo>
                  <a:pt x="5201926" y="0"/>
                </a:lnTo>
                <a:lnTo>
                  <a:pt x="5201926" y="3901444"/>
                </a:lnTo>
                <a:lnTo>
                  <a:pt x="0" y="3901444"/>
                </a:lnTo>
                <a:lnTo>
                  <a:pt x="0" y="0"/>
                </a:lnTo>
                <a:close/>
              </a:path>
            </a:pathLst>
          </a:custGeom>
          <a:blipFill>
            <a:blip r:embed="rId5"/>
            <a:stretch>
              <a:fillRect/>
            </a:stretch>
          </a:blipFill>
        </p:spPr>
      </p:sp>
      <p:sp>
        <p:nvSpPr>
          <p:cNvPr id="8" name="Freeform 8"/>
          <p:cNvSpPr/>
          <p:nvPr/>
        </p:nvSpPr>
        <p:spPr>
          <a:xfrm>
            <a:off x="11549336" y="1836823"/>
            <a:ext cx="5850663" cy="4387997"/>
          </a:xfrm>
          <a:custGeom>
            <a:avLst/>
            <a:gdLst/>
            <a:ahLst/>
            <a:cxnLst/>
            <a:rect l="l" t="t" r="r" b="b"/>
            <a:pathLst>
              <a:path w="5850663" h="4387997">
                <a:moveTo>
                  <a:pt x="0" y="0"/>
                </a:moveTo>
                <a:lnTo>
                  <a:pt x="5850663" y="0"/>
                </a:lnTo>
                <a:lnTo>
                  <a:pt x="5850663" y="4387997"/>
                </a:lnTo>
                <a:lnTo>
                  <a:pt x="0" y="4387997"/>
                </a:lnTo>
                <a:lnTo>
                  <a:pt x="0" y="0"/>
                </a:lnTo>
                <a:close/>
              </a:path>
            </a:pathLst>
          </a:custGeom>
          <a:blipFill>
            <a:blip r:embed="rId6"/>
            <a:stretch>
              <a:fillRect/>
            </a:stretch>
          </a:blipFill>
        </p:spPr>
      </p:sp>
      <p:sp>
        <p:nvSpPr>
          <p:cNvPr id="9" name="TextBox 9"/>
          <p:cNvSpPr txBox="1"/>
          <p:nvPr/>
        </p:nvSpPr>
        <p:spPr>
          <a:xfrm>
            <a:off x="6384210" y="-68043"/>
            <a:ext cx="5012680" cy="1567834"/>
          </a:xfrm>
          <a:prstGeom prst="rect">
            <a:avLst/>
          </a:prstGeom>
        </p:spPr>
        <p:txBody>
          <a:bodyPr lIns="0" tIns="0" rIns="0" bIns="0" rtlCol="0" anchor="t">
            <a:spAutoFit/>
          </a:bodyPr>
          <a:lstStyle/>
          <a:p>
            <a:pPr algn="ctr">
              <a:lnSpc>
                <a:spcPts val="12808"/>
              </a:lnSpc>
              <a:spcBef>
                <a:spcPct val="0"/>
              </a:spcBef>
            </a:pPr>
            <a:r>
              <a:rPr lang="en-US" sz="9149">
                <a:solidFill>
                  <a:srgbClr val="FFFFFF"/>
                </a:solidFill>
                <a:latin typeface="League Gothic"/>
                <a:ea typeface="League Gothic"/>
                <a:cs typeface="League Gothic"/>
                <a:sym typeface="League Gothic"/>
              </a:rPr>
              <a:t>Workshop Fotos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A4751"/>
        </a:solidFill>
        <a:effectLst/>
      </p:bgPr>
    </p:bg>
    <p:spTree>
      <p:nvGrpSpPr>
        <p:cNvPr id="1" name=""/>
        <p:cNvGrpSpPr/>
        <p:nvPr/>
      </p:nvGrpSpPr>
      <p:grpSpPr>
        <a:xfrm>
          <a:off x="0" y="0"/>
          <a:ext cx="0" cy="0"/>
          <a:chOff x="0" y="0"/>
          <a:chExt cx="0" cy="0"/>
        </a:xfrm>
      </p:grpSpPr>
      <p:sp>
        <p:nvSpPr>
          <p:cNvPr id="2" name="Freeform 2"/>
          <p:cNvSpPr/>
          <p:nvPr/>
        </p:nvSpPr>
        <p:spPr>
          <a:xfrm rot="-10800000" flipV="1">
            <a:off x="0" y="0"/>
            <a:ext cx="2710913" cy="2710913"/>
          </a:xfrm>
          <a:custGeom>
            <a:avLst/>
            <a:gdLst/>
            <a:ahLst/>
            <a:cxnLst/>
            <a:rect l="l" t="t" r="r" b="b"/>
            <a:pathLst>
              <a:path w="2710913" h="2710913">
                <a:moveTo>
                  <a:pt x="0" y="2710913"/>
                </a:moveTo>
                <a:lnTo>
                  <a:pt x="2710913" y="2710913"/>
                </a:lnTo>
                <a:lnTo>
                  <a:pt x="2710913" y="0"/>
                </a:lnTo>
                <a:lnTo>
                  <a:pt x="0" y="0"/>
                </a:lnTo>
                <a:lnTo>
                  <a:pt x="0" y="2710913"/>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rot="-10800000" flipH="1" flipV="1">
            <a:off x="15577087" y="0"/>
            <a:ext cx="2710913" cy="2710913"/>
          </a:xfrm>
          <a:custGeom>
            <a:avLst/>
            <a:gdLst/>
            <a:ahLst/>
            <a:cxnLst/>
            <a:rect l="l" t="t" r="r" b="b"/>
            <a:pathLst>
              <a:path w="2710913" h="2710913">
                <a:moveTo>
                  <a:pt x="2710913" y="2710913"/>
                </a:moveTo>
                <a:lnTo>
                  <a:pt x="0" y="2710913"/>
                </a:lnTo>
                <a:lnTo>
                  <a:pt x="0" y="0"/>
                </a:lnTo>
                <a:lnTo>
                  <a:pt x="2710913" y="0"/>
                </a:lnTo>
                <a:lnTo>
                  <a:pt x="2710913" y="2710913"/>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3152528" y="1355457"/>
            <a:ext cx="4629150" cy="8229600"/>
          </a:xfrm>
          <a:prstGeom prst="rect">
            <a:avLst/>
          </a:prstGeom>
        </p:spPr>
      </p:pic>
      <p:sp>
        <p:nvSpPr>
          <p:cNvPr id="5" name="Freeform 5"/>
          <p:cNvSpPr/>
          <p:nvPr/>
        </p:nvSpPr>
        <p:spPr>
          <a:xfrm rot="-10800000" flipH="1">
            <a:off x="15579993" y="7576087"/>
            <a:ext cx="2710913" cy="2710913"/>
          </a:xfrm>
          <a:custGeom>
            <a:avLst/>
            <a:gdLst/>
            <a:ahLst/>
            <a:cxnLst/>
            <a:rect l="l" t="t" r="r" b="b"/>
            <a:pathLst>
              <a:path w="2710913" h="2710913">
                <a:moveTo>
                  <a:pt x="2710914" y="0"/>
                </a:moveTo>
                <a:lnTo>
                  <a:pt x="0" y="0"/>
                </a:lnTo>
                <a:lnTo>
                  <a:pt x="0" y="2710913"/>
                </a:lnTo>
                <a:lnTo>
                  <a:pt x="2710914" y="2710913"/>
                </a:lnTo>
                <a:lnTo>
                  <a:pt x="271091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0800000">
            <a:off x="0" y="7576087"/>
            <a:ext cx="2710913" cy="2710913"/>
          </a:xfrm>
          <a:custGeom>
            <a:avLst/>
            <a:gdLst/>
            <a:ahLst/>
            <a:cxnLst/>
            <a:rect l="l" t="t" r="r" b="b"/>
            <a:pathLst>
              <a:path w="2710913" h="2710913">
                <a:moveTo>
                  <a:pt x="0" y="0"/>
                </a:moveTo>
                <a:lnTo>
                  <a:pt x="2710913" y="0"/>
                </a:lnTo>
                <a:lnTo>
                  <a:pt x="2710913" y="2710913"/>
                </a:lnTo>
                <a:lnTo>
                  <a:pt x="0" y="27109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0941036" y="1355457"/>
            <a:ext cx="4638958" cy="8229600"/>
          </a:xfrm>
          <a:custGeom>
            <a:avLst/>
            <a:gdLst/>
            <a:ahLst/>
            <a:cxnLst/>
            <a:rect l="l" t="t" r="r" b="b"/>
            <a:pathLst>
              <a:path w="4638958" h="8229600">
                <a:moveTo>
                  <a:pt x="0" y="0"/>
                </a:moveTo>
                <a:lnTo>
                  <a:pt x="4638957" y="0"/>
                </a:lnTo>
                <a:lnTo>
                  <a:pt x="4638957" y="8229600"/>
                </a:lnTo>
                <a:lnTo>
                  <a:pt x="0" y="8229600"/>
                </a:lnTo>
                <a:lnTo>
                  <a:pt x="0" y="0"/>
                </a:lnTo>
                <a:close/>
              </a:path>
            </a:pathLst>
          </a:custGeom>
          <a:blipFill>
            <a:blip r:embed="rId7"/>
            <a:stretch>
              <a:fillRect l="-1076" r="-32058"/>
            </a:stretch>
          </a:blipFill>
        </p:spPr>
      </p:sp>
    </p:spTree>
  </p:cSld>
  <p:clrMapOvr>
    <a:masterClrMapping/>
  </p:clrMapOvr>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A4751"/>
        </a:solidFill>
        <a:effectLst/>
      </p:bgPr>
    </p:bg>
    <p:spTree>
      <p:nvGrpSpPr>
        <p:cNvPr id="1" name=""/>
        <p:cNvGrpSpPr/>
        <p:nvPr/>
      </p:nvGrpSpPr>
      <p:grpSpPr>
        <a:xfrm>
          <a:off x="0" y="0"/>
          <a:ext cx="0" cy="0"/>
          <a:chOff x="0" y="0"/>
          <a:chExt cx="0" cy="0"/>
        </a:xfrm>
      </p:grpSpPr>
      <p:sp>
        <p:nvSpPr>
          <p:cNvPr id="2" name="Freeform 2"/>
          <p:cNvSpPr/>
          <p:nvPr/>
        </p:nvSpPr>
        <p:spPr>
          <a:xfrm rot="-10800000" flipV="1">
            <a:off x="0" y="0"/>
            <a:ext cx="2710913" cy="2710913"/>
          </a:xfrm>
          <a:custGeom>
            <a:avLst/>
            <a:gdLst/>
            <a:ahLst/>
            <a:cxnLst/>
            <a:rect l="l" t="t" r="r" b="b"/>
            <a:pathLst>
              <a:path w="2710913" h="2710913">
                <a:moveTo>
                  <a:pt x="0" y="2710913"/>
                </a:moveTo>
                <a:lnTo>
                  <a:pt x="2710913" y="2710913"/>
                </a:lnTo>
                <a:lnTo>
                  <a:pt x="2710913" y="0"/>
                </a:lnTo>
                <a:lnTo>
                  <a:pt x="0" y="0"/>
                </a:lnTo>
                <a:lnTo>
                  <a:pt x="0" y="2710913"/>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3051008" y="1028700"/>
            <a:ext cx="4629150" cy="8229600"/>
          </a:xfrm>
          <a:prstGeom prst="rect">
            <a:avLst/>
          </a:prstGeom>
        </p:spPr>
      </p:pic>
      <p:sp>
        <p:nvSpPr>
          <p:cNvPr id="4" name="Freeform 4"/>
          <p:cNvSpPr/>
          <p:nvPr/>
        </p:nvSpPr>
        <p:spPr>
          <a:xfrm rot="-10800000" flipH="1" flipV="1">
            <a:off x="15577087" y="0"/>
            <a:ext cx="2710913" cy="2710913"/>
          </a:xfrm>
          <a:custGeom>
            <a:avLst/>
            <a:gdLst/>
            <a:ahLst/>
            <a:cxnLst/>
            <a:rect l="l" t="t" r="r" b="b"/>
            <a:pathLst>
              <a:path w="2710913" h="2710913">
                <a:moveTo>
                  <a:pt x="2710913" y="2710913"/>
                </a:moveTo>
                <a:lnTo>
                  <a:pt x="0" y="2710913"/>
                </a:lnTo>
                <a:lnTo>
                  <a:pt x="0" y="0"/>
                </a:lnTo>
                <a:lnTo>
                  <a:pt x="2710913" y="0"/>
                </a:lnTo>
                <a:lnTo>
                  <a:pt x="2710913" y="2710913"/>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0800000" flipH="1">
            <a:off x="15579993" y="7576087"/>
            <a:ext cx="2710913" cy="2710913"/>
          </a:xfrm>
          <a:custGeom>
            <a:avLst/>
            <a:gdLst/>
            <a:ahLst/>
            <a:cxnLst/>
            <a:rect l="l" t="t" r="r" b="b"/>
            <a:pathLst>
              <a:path w="2710913" h="2710913">
                <a:moveTo>
                  <a:pt x="2710914" y="0"/>
                </a:moveTo>
                <a:lnTo>
                  <a:pt x="0" y="0"/>
                </a:lnTo>
                <a:lnTo>
                  <a:pt x="0" y="2710913"/>
                </a:lnTo>
                <a:lnTo>
                  <a:pt x="2710914" y="2710913"/>
                </a:lnTo>
                <a:lnTo>
                  <a:pt x="271091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0800000">
            <a:off x="0" y="7576087"/>
            <a:ext cx="2710913" cy="2710913"/>
          </a:xfrm>
          <a:custGeom>
            <a:avLst/>
            <a:gdLst/>
            <a:ahLst/>
            <a:cxnLst/>
            <a:rect l="l" t="t" r="r" b="b"/>
            <a:pathLst>
              <a:path w="2710913" h="2710913">
                <a:moveTo>
                  <a:pt x="0" y="0"/>
                </a:moveTo>
                <a:lnTo>
                  <a:pt x="2710913" y="0"/>
                </a:lnTo>
                <a:lnTo>
                  <a:pt x="2710913" y="2710913"/>
                </a:lnTo>
                <a:lnTo>
                  <a:pt x="0" y="27109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9659531" y="971550"/>
            <a:ext cx="5920463" cy="10416749"/>
          </a:xfrm>
          <a:prstGeom prst="rect">
            <a:avLst/>
          </a:prstGeom>
        </p:spPr>
        <p:txBody>
          <a:bodyPr lIns="0" tIns="0" rIns="0" bIns="0" rtlCol="0" anchor="t">
            <a:spAutoFit/>
          </a:bodyPr>
          <a:lstStyle/>
          <a:p>
            <a:pPr algn="ctr">
              <a:lnSpc>
                <a:spcPts val="4289"/>
              </a:lnSpc>
              <a:spcBef>
                <a:spcPct val="0"/>
              </a:spcBef>
            </a:pPr>
            <a:r>
              <a:rPr lang="en-US" sz="3064">
                <a:solidFill>
                  <a:srgbClr val="FFFFFF"/>
                </a:solidFill>
                <a:latin typeface="Canva Sans"/>
                <a:ea typeface="Canva Sans"/>
                <a:cs typeface="Canva Sans"/>
                <a:sym typeface="Canva Sans"/>
              </a:rPr>
              <a:t>Schütz die Welt</a:t>
            </a:r>
          </a:p>
          <a:p>
            <a:pPr algn="ctr">
              <a:lnSpc>
                <a:spcPts val="4028"/>
              </a:lnSpc>
              <a:spcBef>
                <a:spcPct val="0"/>
              </a:spcBef>
            </a:pPr>
            <a:r>
              <a:rPr lang="en-US" sz="2877">
                <a:solidFill>
                  <a:srgbClr val="FFFFFF"/>
                </a:solidFill>
                <a:latin typeface="Canva Sans"/>
                <a:ea typeface="Canva Sans"/>
                <a:cs typeface="Canva Sans"/>
                <a:sym typeface="Canva Sans"/>
              </a:rPr>
              <a:t>Die Erde gibt uns Luft und Licht,</a:t>
            </a:r>
          </a:p>
          <a:p>
            <a:pPr algn="ctr">
              <a:lnSpc>
                <a:spcPts val="4028"/>
              </a:lnSpc>
              <a:spcBef>
                <a:spcPct val="0"/>
              </a:spcBef>
            </a:pPr>
            <a:r>
              <a:rPr lang="en-US" sz="2877">
                <a:solidFill>
                  <a:srgbClr val="FFFFFF"/>
                </a:solidFill>
                <a:latin typeface="Canva Sans"/>
                <a:ea typeface="Canva Sans"/>
                <a:cs typeface="Canva Sans"/>
                <a:sym typeface="Canva Sans"/>
              </a:rPr>
              <a:t>doch ohne Pflege geht das nicht.</a:t>
            </a:r>
          </a:p>
          <a:p>
            <a:pPr algn="ctr">
              <a:lnSpc>
                <a:spcPts val="4028"/>
              </a:lnSpc>
              <a:spcBef>
                <a:spcPct val="0"/>
              </a:spcBef>
            </a:pPr>
            <a:r>
              <a:rPr lang="en-US" sz="2877">
                <a:solidFill>
                  <a:srgbClr val="FFFFFF"/>
                </a:solidFill>
                <a:latin typeface="Canva Sans"/>
                <a:ea typeface="Canva Sans"/>
                <a:cs typeface="Canva Sans"/>
                <a:sym typeface="Canva Sans"/>
              </a:rPr>
              <a:t>Wir müssen achtsam mit ihr sein,</a:t>
            </a:r>
          </a:p>
          <a:p>
            <a:pPr algn="ctr">
              <a:lnSpc>
                <a:spcPts val="4028"/>
              </a:lnSpc>
              <a:spcBef>
                <a:spcPct val="0"/>
              </a:spcBef>
            </a:pPr>
            <a:r>
              <a:rPr lang="en-US" sz="2877">
                <a:solidFill>
                  <a:srgbClr val="FFFFFF"/>
                </a:solidFill>
                <a:latin typeface="Canva Sans"/>
                <a:ea typeface="Canva Sans"/>
                <a:cs typeface="Canva Sans"/>
                <a:sym typeface="Canva Sans"/>
              </a:rPr>
              <a:t>denn sie ist groß – und doch so klein.</a:t>
            </a:r>
          </a:p>
          <a:p>
            <a:pPr algn="ctr">
              <a:lnSpc>
                <a:spcPts val="4028"/>
              </a:lnSpc>
              <a:spcBef>
                <a:spcPct val="0"/>
              </a:spcBef>
            </a:pPr>
            <a:r>
              <a:rPr lang="en-US" sz="2877">
                <a:solidFill>
                  <a:srgbClr val="FFFFFF"/>
                </a:solidFill>
                <a:latin typeface="Canva Sans"/>
                <a:ea typeface="Canva Sans"/>
                <a:cs typeface="Canva Sans"/>
                <a:sym typeface="Canva Sans"/>
              </a:rPr>
              <a:t>Plastik, Müll und viel Verkehr</a:t>
            </a:r>
          </a:p>
          <a:p>
            <a:pPr algn="ctr">
              <a:lnSpc>
                <a:spcPts val="4028"/>
              </a:lnSpc>
              <a:spcBef>
                <a:spcPct val="0"/>
              </a:spcBef>
            </a:pPr>
            <a:r>
              <a:rPr lang="en-US" sz="2877">
                <a:solidFill>
                  <a:srgbClr val="FFFFFF"/>
                </a:solidFill>
                <a:latin typeface="Canva Sans"/>
                <a:ea typeface="Canva Sans"/>
                <a:cs typeface="Canva Sans"/>
                <a:sym typeface="Canva Sans"/>
              </a:rPr>
              <a:t>das schadet Tieren, Land und Meer.</a:t>
            </a:r>
          </a:p>
          <a:p>
            <a:pPr algn="ctr">
              <a:lnSpc>
                <a:spcPts val="4028"/>
              </a:lnSpc>
              <a:spcBef>
                <a:spcPct val="0"/>
              </a:spcBef>
            </a:pPr>
            <a:r>
              <a:rPr lang="en-US" sz="2877">
                <a:solidFill>
                  <a:srgbClr val="FFFFFF"/>
                </a:solidFill>
                <a:latin typeface="Canva Sans"/>
                <a:ea typeface="Canva Sans"/>
                <a:cs typeface="Canva Sans"/>
                <a:sym typeface="Canva Sans"/>
              </a:rPr>
              <a:t>Drum denk nach, bevor du kaufst,</a:t>
            </a:r>
          </a:p>
          <a:p>
            <a:pPr algn="ctr">
              <a:lnSpc>
                <a:spcPts val="4028"/>
              </a:lnSpc>
              <a:spcBef>
                <a:spcPct val="0"/>
              </a:spcBef>
            </a:pPr>
            <a:r>
              <a:rPr lang="en-US" sz="2877">
                <a:solidFill>
                  <a:srgbClr val="FFFFFF"/>
                </a:solidFill>
                <a:latin typeface="Canva Sans"/>
                <a:ea typeface="Canva Sans"/>
                <a:cs typeface="Canva Sans"/>
                <a:sym typeface="Canva Sans"/>
              </a:rPr>
              <a:t>und schalte aus, wenn du nichts brauchst.</a:t>
            </a:r>
          </a:p>
          <a:p>
            <a:pPr algn="ctr">
              <a:lnSpc>
                <a:spcPts val="4028"/>
              </a:lnSpc>
              <a:spcBef>
                <a:spcPct val="0"/>
              </a:spcBef>
            </a:pPr>
            <a:r>
              <a:rPr lang="en-US" sz="2877">
                <a:solidFill>
                  <a:srgbClr val="FFFFFF"/>
                </a:solidFill>
                <a:latin typeface="Canva Sans"/>
                <a:ea typeface="Canva Sans"/>
                <a:cs typeface="Canva Sans"/>
                <a:sym typeface="Canva Sans"/>
              </a:rPr>
              <a:t>Pflanz Baum und spare Strom,</a:t>
            </a:r>
          </a:p>
          <a:p>
            <a:pPr algn="ctr">
              <a:lnSpc>
                <a:spcPts val="4028"/>
              </a:lnSpc>
              <a:spcBef>
                <a:spcPct val="0"/>
              </a:spcBef>
            </a:pPr>
            <a:r>
              <a:rPr lang="en-US" sz="2877">
                <a:solidFill>
                  <a:srgbClr val="FFFFFF"/>
                </a:solidFill>
                <a:latin typeface="Canva Sans"/>
                <a:ea typeface="Canva Sans"/>
                <a:cs typeface="Canva Sans"/>
                <a:sym typeface="Canva Sans"/>
              </a:rPr>
              <a:t>mach die Welt zu deinem Traum.</a:t>
            </a:r>
          </a:p>
          <a:p>
            <a:pPr algn="ctr">
              <a:lnSpc>
                <a:spcPts val="4028"/>
              </a:lnSpc>
              <a:spcBef>
                <a:spcPct val="0"/>
              </a:spcBef>
            </a:pPr>
            <a:r>
              <a:rPr lang="en-US" sz="2877">
                <a:solidFill>
                  <a:srgbClr val="FFFFFF"/>
                </a:solidFill>
                <a:latin typeface="Canva Sans"/>
                <a:ea typeface="Canva Sans"/>
                <a:cs typeface="Canva Sans"/>
                <a:sym typeface="Canva Sans"/>
              </a:rPr>
              <a:t>Wenn jeder hilft, wird vieles gut</a:t>
            </a:r>
          </a:p>
          <a:p>
            <a:pPr algn="ctr">
              <a:lnSpc>
                <a:spcPts val="4028"/>
              </a:lnSpc>
              <a:spcBef>
                <a:spcPct val="0"/>
              </a:spcBef>
            </a:pPr>
            <a:r>
              <a:rPr lang="en-US" sz="2877">
                <a:solidFill>
                  <a:srgbClr val="FFFFFF"/>
                </a:solidFill>
                <a:latin typeface="Canva Sans"/>
                <a:ea typeface="Canva Sans"/>
                <a:cs typeface="Canva Sans"/>
                <a:sym typeface="Canva Sans"/>
              </a:rPr>
              <a:t>wir schaffen mit ein bisschen Mut.</a:t>
            </a:r>
          </a:p>
          <a:p>
            <a:pPr algn="ctr">
              <a:lnSpc>
                <a:spcPts val="10807"/>
              </a:lnSpc>
              <a:spcBef>
                <a:spcPct val="0"/>
              </a:spcBef>
            </a:pPr>
            <a:endParaRPr lang="en-US" sz="2877">
              <a:solidFill>
                <a:srgbClr val="FFFFFF"/>
              </a:solidFill>
              <a:latin typeface="Canva Sans"/>
              <a:ea typeface="Canva Sans"/>
              <a:cs typeface="Canva Sans"/>
              <a:sym typeface="Canva Sans"/>
            </a:endParaRP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A4751"/>
        </a:solidFill>
        <a:effectLst/>
      </p:bgPr>
    </p:bg>
    <p:spTree>
      <p:nvGrpSpPr>
        <p:cNvPr id="1" name=""/>
        <p:cNvGrpSpPr/>
        <p:nvPr/>
      </p:nvGrpSpPr>
      <p:grpSpPr>
        <a:xfrm>
          <a:off x="0" y="0"/>
          <a:ext cx="0" cy="0"/>
          <a:chOff x="0" y="0"/>
          <a:chExt cx="0" cy="0"/>
        </a:xfrm>
      </p:grpSpPr>
      <p:sp>
        <p:nvSpPr>
          <p:cNvPr id="2" name="Freeform 2"/>
          <p:cNvSpPr/>
          <p:nvPr/>
        </p:nvSpPr>
        <p:spPr>
          <a:xfrm rot="-10800000" flipV="1">
            <a:off x="0" y="0"/>
            <a:ext cx="2710913" cy="2710913"/>
          </a:xfrm>
          <a:custGeom>
            <a:avLst/>
            <a:gdLst/>
            <a:ahLst/>
            <a:cxnLst/>
            <a:rect l="l" t="t" r="r" b="b"/>
            <a:pathLst>
              <a:path w="2710913" h="2710913">
                <a:moveTo>
                  <a:pt x="0" y="2710913"/>
                </a:moveTo>
                <a:lnTo>
                  <a:pt x="2710913" y="2710913"/>
                </a:lnTo>
                <a:lnTo>
                  <a:pt x="2710913" y="0"/>
                </a:lnTo>
                <a:lnTo>
                  <a:pt x="0" y="0"/>
                </a:lnTo>
                <a:lnTo>
                  <a:pt x="0" y="2710913"/>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10372442" y="1028700"/>
            <a:ext cx="4629150" cy="8229600"/>
          </a:xfrm>
          <a:prstGeom prst="rect">
            <a:avLst/>
          </a:prstGeom>
        </p:spPr>
      </p:pic>
      <p:sp>
        <p:nvSpPr>
          <p:cNvPr id="4" name="Freeform 4"/>
          <p:cNvSpPr/>
          <p:nvPr/>
        </p:nvSpPr>
        <p:spPr>
          <a:xfrm rot="-10800000" flipH="1" flipV="1">
            <a:off x="15577087" y="0"/>
            <a:ext cx="2710913" cy="2710913"/>
          </a:xfrm>
          <a:custGeom>
            <a:avLst/>
            <a:gdLst/>
            <a:ahLst/>
            <a:cxnLst/>
            <a:rect l="l" t="t" r="r" b="b"/>
            <a:pathLst>
              <a:path w="2710913" h="2710913">
                <a:moveTo>
                  <a:pt x="2710913" y="2710913"/>
                </a:moveTo>
                <a:lnTo>
                  <a:pt x="0" y="2710913"/>
                </a:lnTo>
                <a:lnTo>
                  <a:pt x="0" y="0"/>
                </a:lnTo>
                <a:lnTo>
                  <a:pt x="2710913" y="0"/>
                </a:lnTo>
                <a:lnTo>
                  <a:pt x="2710913" y="2710913"/>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0800000" flipH="1">
            <a:off x="15579993" y="7576087"/>
            <a:ext cx="2710913" cy="2710913"/>
          </a:xfrm>
          <a:custGeom>
            <a:avLst/>
            <a:gdLst/>
            <a:ahLst/>
            <a:cxnLst/>
            <a:rect l="l" t="t" r="r" b="b"/>
            <a:pathLst>
              <a:path w="2710913" h="2710913">
                <a:moveTo>
                  <a:pt x="2710914" y="0"/>
                </a:moveTo>
                <a:lnTo>
                  <a:pt x="0" y="0"/>
                </a:lnTo>
                <a:lnTo>
                  <a:pt x="0" y="2710913"/>
                </a:lnTo>
                <a:lnTo>
                  <a:pt x="2710914" y="2710913"/>
                </a:lnTo>
                <a:lnTo>
                  <a:pt x="271091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0800000">
            <a:off x="0" y="7576087"/>
            <a:ext cx="2710913" cy="2710913"/>
          </a:xfrm>
          <a:custGeom>
            <a:avLst/>
            <a:gdLst/>
            <a:ahLst/>
            <a:cxnLst/>
            <a:rect l="l" t="t" r="r" b="b"/>
            <a:pathLst>
              <a:path w="2710913" h="2710913">
                <a:moveTo>
                  <a:pt x="0" y="0"/>
                </a:moveTo>
                <a:lnTo>
                  <a:pt x="2710913" y="0"/>
                </a:lnTo>
                <a:lnTo>
                  <a:pt x="2710913" y="2710913"/>
                </a:lnTo>
                <a:lnTo>
                  <a:pt x="0" y="27109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3406056" y="882575"/>
            <a:ext cx="5133622" cy="8464701"/>
          </a:xfrm>
          <a:prstGeom prst="rect">
            <a:avLst/>
          </a:prstGeom>
        </p:spPr>
        <p:txBody>
          <a:bodyPr lIns="0" tIns="0" rIns="0" bIns="0" rtlCol="0" anchor="t">
            <a:spAutoFit/>
          </a:bodyPr>
          <a:lstStyle/>
          <a:p>
            <a:pPr algn="ctr">
              <a:lnSpc>
                <a:spcPts val="3742"/>
              </a:lnSpc>
              <a:spcBef>
                <a:spcPct val="0"/>
              </a:spcBef>
            </a:pPr>
            <a:r>
              <a:rPr lang="en-US" sz="2673">
                <a:solidFill>
                  <a:srgbClr val="FFFFFF"/>
                </a:solidFill>
                <a:latin typeface="Canva Sans"/>
                <a:ea typeface="Canva Sans"/>
                <a:cs typeface="Canva Sans"/>
                <a:sym typeface="Canva Sans"/>
              </a:rPr>
              <a:t>Hallo Plastik, Tschüss Natur Hallo Lärm, Tschüss Stille Hallo Rauch, Tschüss frische Luft Hallo Ölfleck, Tschüss sauberes Wasser Hallo Müll, Tschüss saubere Landschaft Hallo Klimawandel, Tschüss Jahreszeiten Hallo Parkplatz, Tschüss Wiese Hallo Seen, Tschüss Eisfeld Hallo Fabrikschornstein, Tschüss klarer Himmel Hallo Verpackung, Tschüss Natürlichkeit Hallo Plastikspielzeug, Tschüss Holzpferd Hallo Beton, Tschüss Bäume Hallo Wüste, Tschüss Wald</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A4751"/>
        </a:solidFill>
        <a:effectLst/>
      </p:bgPr>
    </p:bg>
    <p:spTree>
      <p:nvGrpSpPr>
        <p:cNvPr id="1" name=""/>
        <p:cNvGrpSpPr/>
        <p:nvPr/>
      </p:nvGrpSpPr>
      <p:grpSpPr>
        <a:xfrm>
          <a:off x="0" y="0"/>
          <a:ext cx="0" cy="0"/>
          <a:chOff x="0" y="0"/>
          <a:chExt cx="0" cy="0"/>
        </a:xfrm>
      </p:grpSpPr>
      <p:sp>
        <p:nvSpPr>
          <p:cNvPr id="2" name="Freeform 2"/>
          <p:cNvSpPr/>
          <p:nvPr/>
        </p:nvSpPr>
        <p:spPr>
          <a:xfrm rot="-10800000" flipV="1">
            <a:off x="0" y="0"/>
            <a:ext cx="2710913" cy="2710913"/>
          </a:xfrm>
          <a:custGeom>
            <a:avLst/>
            <a:gdLst/>
            <a:ahLst/>
            <a:cxnLst/>
            <a:rect l="l" t="t" r="r" b="b"/>
            <a:pathLst>
              <a:path w="2710913" h="2710913">
                <a:moveTo>
                  <a:pt x="0" y="2710913"/>
                </a:moveTo>
                <a:lnTo>
                  <a:pt x="2710913" y="2710913"/>
                </a:lnTo>
                <a:lnTo>
                  <a:pt x="2710913" y="0"/>
                </a:lnTo>
                <a:lnTo>
                  <a:pt x="0" y="0"/>
                </a:lnTo>
                <a:lnTo>
                  <a:pt x="0" y="2710913"/>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rot="-10800000" flipH="1" flipV="1">
            <a:off x="15577087" y="0"/>
            <a:ext cx="2710913" cy="2710913"/>
          </a:xfrm>
          <a:custGeom>
            <a:avLst/>
            <a:gdLst/>
            <a:ahLst/>
            <a:cxnLst/>
            <a:rect l="l" t="t" r="r" b="b"/>
            <a:pathLst>
              <a:path w="2710913" h="2710913">
                <a:moveTo>
                  <a:pt x="2710913" y="2710913"/>
                </a:moveTo>
                <a:lnTo>
                  <a:pt x="0" y="2710913"/>
                </a:lnTo>
                <a:lnTo>
                  <a:pt x="0" y="0"/>
                </a:lnTo>
                <a:lnTo>
                  <a:pt x="2710913" y="0"/>
                </a:lnTo>
                <a:lnTo>
                  <a:pt x="2710913" y="2710913"/>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flipH="1">
            <a:off x="15579993" y="7576087"/>
            <a:ext cx="2710913" cy="2710913"/>
          </a:xfrm>
          <a:custGeom>
            <a:avLst/>
            <a:gdLst/>
            <a:ahLst/>
            <a:cxnLst/>
            <a:rect l="l" t="t" r="r" b="b"/>
            <a:pathLst>
              <a:path w="2710913" h="2710913">
                <a:moveTo>
                  <a:pt x="2710914" y="0"/>
                </a:moveTo>
                <a:lnTo>
                  <a:pt x="0" y="0"/>
                </a:lnTo>
                <a:lnTo>
                  <a:pt x="0" y="2710913"/>
                </a:lnTo>
                <a:lnTo>
                  <a:pt x="2710914" y="2710913"/>
                </a:lnTo>
                <a:lnTo>
                  <a:pt x="271091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0800000">
            <a:off x="0" y="7576087"/>
            <a:ext cx="2710913" cy="2710913"/>
          </a:xfrm>
          <a:custGeom>
            <a:avLst/>
            <a:gdLst/>
            <a:ahLst/>
            <a:cxnLst/>
            <a:rect l="l" t="t" r="r" b="b"/>
            <a:pathLst>
              <a:path w="2710913" h="2710913">
                <a:moveTo>
                  <a:pt x="0" y="0"/>
                </a:moveTo>
                <a:lnTo>
                  <a:pt x="2710913" y="0"/>
                </a:lnTo>
                <a:lnTo>
                  <a:pt x="2710913" y="2710913"/>
                </a:lnTo>
                <a:lnTo>
                  <a:pt x="0" y="27109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t="657" b="657"/>
          <a:stretch>
            <a:fillRect/>
          </a:stretch>
        </p:blipFill>
        <p:spPr>
          <a:xfrm>
            <a:off x="6798564" y="1028700"/>
            <a:ext cx="4690872" cy="8229600"/>
          </a:xfrm>
          <a:prstGeom prst="rect">
            <a:avLst/>
          </a:prstGeom>
        </p:spPr>
      </p:pic>
      <p:grpSp>
        <p:nvGrpSpPr>
          <p:cNvPr id="7" name="Group 7"/>
          <p:cNvGrpSpPr>
            <a:grpSpLocks noChangeAspect="1"/>
          </p:cNvGrpSpPr>
          <p:nvPr/>
        </p:nvGrpSpPr>
        <p:grpSpPr>
          <a:xfrm rot="-652226">
            <a:off x="1724491" y="572958"/>
            <a:ext cx="3669404" cy="4262783"/>
            <a:chOff x="0" y="0"/>
            <a:chExt cx="5466080" cy="6350000"/>
          </a:xfrm>
        </p:grpSpPr>
        <p:sp>
          <p:nvSpPr>
            <p:cNvPr id="8" name="Freeform 8"/>
            <p:cNvSpPr/>
            <p:nvPr/>
          </p:nvSpPr>
          <p:spPr>
            <a:xfrm>
              <a:off x="0" y="0"/>
              <a:ext cx="5438261" cy="6348730"/>
            </a:xfrm>
            <a:custGeom>
              <a:avLst/>
              <a:gdLst/>
              <a:ahLst/>
              <a:cxnLst/>
              <a:rect l="l" t="t" r="r" b="b"/>
              <a:pathLst>
                <a:path w="5438261"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9" name="Freeform 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14000" r="-13999"/>
              </a:stretch>
            </a:blipFill>
          </p:spPr>
        </p:sp>
        <p:sp>
          <p:nvSpPr>
            <p:cNvPr id="10" name="Freeform 1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11" name="Freeform 1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id="12" name="Group 12"/>
          <p:cNvGrpSpPr>
            <a:grpSpLocks noChangeAspect="1"/>
          </p:cNvGrpSpPr>
          <p:nvPr/>
        </p:nvGrpSpPr>
        <p:grpSpPr>
          <a:xfrm rot="-652226">
            <a:off x="12574125" y="5181421"/>
            <a:ext cx="3669404" cy="4262783"/>
            <a:chOff x="0" y="0"/>
            <a:chExt cx="5466080" cy="6350000"/>
          </a:xfrm>
        </p:grpSpPr>
        <p:sp>
          <p:nvSpPr>
            <p:cNvPr id="13" name="Freeform 13"/>
            <p:cNvSpPr/>
            <p:nvPr/>
          </p:nvSpPr>
          <p:spPr>
            <a:xfrm>
              <a:off x="0" y="0"/>
              <a:ext cx="5438261" cy="6348730"/>
            </a:xfrm>
            <a:custGeom>
              <a:avLst/>
              <a:gdLst/>
              <a:ahLst/>
              <a:cxnLst/>
              <a:rect l="l" t="t" r="r" b="b"/>
              <a:pathLst>
                <a:path w="5438261"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14" name="Freeform 1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8"/>
              <a:stretch>
                <a:fillRect l="-14000" r="-13999"/>
              </a:stretch>
            </a:blipFill>
          </p:spPr>
        </p:sp>
        <p:sp>
          <p:nvSpPr>
            <p:cNvPr id="15" name="Freeform 1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16" name="Freeform 1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id="17" name="Group 17"/>
          <p:cNvGrpSpPr>
            <a:grpSpLocks noChangeAspect="1"/>
          </p:cNvGrpSpPr>
          <p:nvPr/>
        </p:nvGrpSpPr>
        <p:grpSpPr>
          <a:xfrm rot="639663">
            <a:off x="12400296" y="565200"/>
            <a:ext cx="3186619" cy="3701928"/>
            <a:chOff x="0" y="0"/>
            <a:chExt cx="5466080" cy="6350000"/>
          </a:xfrm>
        </p:grpSpPr>
        <p:sp>
          <p:nvSpPr>
            <p:cNvPr id="18" name="Freeform 18"/>
            <p:cNvSpPr/>
            <p:nvPr/>
          </p:nvSpPr>
          <p:spPr>
            <a:xfrm>
              <a:off x="0" y="0"/>
              <a:ext cx="5438261" cy="6348730"/>
            </a:xfrm>
            <a:custGeom>
              <a:avLst/>
              <a:gdLst/>
              <a:ahLst/>
              <a:cxnLst/>
              <a:rect l="l" t="t" r="r" b="b"/>
              <a:pathLst>
                <a:path w="5438261"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19" name="Freeform 1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9"/>
              <a:stretch>
                <a:fillRect l="-14000" r="-13999"/>
              </a:stretch>
            </a:blipFill>
          </p:spPr>
        </p:sp>
        <p:sp>
          <p:nvSpPr>
            <p:cNvPr id="20" name="Freeform 2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21" name="Freeform 2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id="22" name="Group 22"/>
          <p:cNvGrpSpPr>
            <a:grpSpLocks noChangeAspect="1"/>
          </p:cNvGrpSpPr>
          <p:nvPr/>
        </p:nvGrpSpPr>
        <p:grpSpPr>
          <a:xfrm rot="-652226">
            <a:off x="1822380" y="5295140"/>
            <a:ext cx="3473626" cy="4035346"/>
            <a:chOff x="0" y="0"/>
            <a:chExt cx="5466080" cy="6350000"/>
          </a:xfrm>
        </p:grpSpPr>
        <p:sp>
          <p:nvSpPr>
            <p:cNvPr id="23" name="Freeform 23"/>
            <p:cNvSpPr/>
            <p:nvPr/>
          </p:nvSpPr>
          <p:spPr>
            <a:xfrm>
              <a:off x="0" y="0"/>
              <a:ext cx="5438261" cy="6348730"/>
            </a:xfrm>
            <a:custGeom>
              <a:avLst/>
              <a:gdLst/>
              <a:ahLst/>
              <a:cxnLst/>
              <a:rect l="l" t="t" r="r" b="b"/>
              <a:pathLst>
                <a:path w="5438261"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24" name="Freeform 2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0"/>
              <a:stretch>
                <a:fillRect l="-14000" r="-13999"/>
              </a:stretch>
            </a:blipFill>
          </p:spPr>
        </p:sp>
        <p:sp>
          <p:nvSpPr>
            <p:cNvPr id="25" name="Freeform 2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26" name="Freeform 2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A4751"/>
        </a:solidFill>
        <a:effectLst/>
      </p:bgPr>
    </p:bg>
    <p:spTree>
      <p:nvGrpSpPr>
        <p:cNvPr id="1" name=""/>
        <p:cNvGrpSpPr/>
        <p:nvPr/>
      </p:nvGrpSpPr>
      <p:grpSpPr>
        <a:xfrm>
          <a:off x="0" y="0"/>
          <a:ext cx="0" cy="0"/>
          <a:chOff x="0" y="0"/>
          <a:chExt cx="0" cy="0"/>
        </a:xfrm>
      </p:grpSpPr>
      <p:sp>
        <p:nvSpPr>
          <p:cNvPr id="2" name="Freeform 2"/>
          <p:cNvSpPr/>
          <p:nvPr/>
        </p:nvSpPr>
        <p:spPr>
          <a:xfrm rot="-10800000" flipV="1">
            <a:off x="0" y="0"/>
            <a:ext cx="2710913" cy="2710913"/>
          </a:xfrm>
          <a:custGeom>
            <a:avLst/>
            <a:gdLst/>
            <a:ahLst/>
            <a:cxnLst/>
            <a:rect l="l" t="t" r="r" b="b"/>
            <a:pathLst>
              <a:path w="2710913" h="2710913">
                <a:moveTo>
                  <a:pt x="0" y="2710913"/>
                </a:moveTo>
                <a:lnTo>
                  <a:pt x="2710913" y="2710913"/>
                </a:lnTo>
                <a:lnTo>
                  <a:pt x="2710913" y="0"/>
                </a:lnTo>
                <a:lnTo>
                  <a:pt x="0" y="0"/>
                </a:lnTo>
                <a:lnTo>
                  <a:pt x="0" y="2710913"/>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rot="-10800000" flipH="1" flipV="1">
            <a:off x="15577087" y="0"/>
            <a:ext cx="2710913" cy="2710913"/>
          </a:xfrm>
          <a:custGeom>
            <a:avLst/>
            <a:gdLst/>
            <a:ahLst/>
            <a:cxnLst/>
            <a:rect l="l" t="t" r="r" b="b"/>
            <a:pathLst>
              <a:path w="2710913" h="2710913">
                <a:moveTo>
                  <a:pt x="2710913" y="2710913"/>
                </a:moveTo>
                <a:lnTo>
                  <a:pt x="0" y="2710913"/>
                </a:lnTo>
                <a:lnTo>
                  <a:pt x="0" y="0"/>
                </a:lnTo>
                <a:lnTo>
                  <a:pt x="2710913" y="0"/>
                </a:lnTo>
                <a:lnTo>
                  <a:pt x="2710913" y="2710913"/>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flipH="1">
            <a:off x="15579993" y="7576087"/>
            <a:ext cx="2710913" cy="2710913"/>
          </a:xfrm>
          <a:custGeom>
            <a:avLst/>
            <a:gdLst/>
            <a:ahLst/>
            <a:cxnLst/>
            <a:rect l="l" t="t" r="r" b="b"/>
            <a:pathLst>
              <a:path w="2710913" h="2710913">
                <a:moveTo>
                  <a:pt x="2710914" y="0"/>
                </a:moveTo>
                <a:lnTo>
                  <a:pt x="0" y="0"/>
                </a:lnTo>
                <a:lnTo>
                  <a:pt x="0" y="2710913"/>
                </a:lnTo>
                <a:lnTo>
                  <a:pt x="2710914" y="2710913"/>
                </a:lnTo>
                <a:lnTo>
                  <a:pt x="271091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0800000">
            <a:off x="0" y="7576087"/>
            <a:ext cx="2710913" cy="2710913"/>
          </a:xfrm>
          <a:custGeom>
            <a:avLst/>
            <a:gdLst/>
            <a:ahLst/>
            <a:cxnLst/>
            <a:rect l="l" t="t" r="r" b="b"/>
            <a:pathLst>
              <a:path w="2710913" h="2710913">
                <a:moveTo>
                  <a:pt x="0" y="0"/>
                </a:moveTo>
                <a:lnTo>
                  <a:pt x="2710913" y="0"/>
                </a:lnTo>
                <a:lnTo>
                  <a:pt x="2710913" y="2710913"/>
                </a:lnTo>
                <a:lnTo>
                  <a:pt x="0" y="27109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6830878" y="1028700"/>
            <a:ext cx="4629150"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933</Words>
  <Application>Microsoft Office PowerPoint</Application>
  <PresentationFormat>Egyéni</PresentationFormat>
  <Paragraphs>81</Paragraphs>
  <Slides>16</Slides>
  <Notes>0</Notes>
  <HiddenSlides>0</HiddenSlides>
  <MMClips>7</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16</vt:i4>
      </vt:variant>
    </vt:vector>
  </HeadingPairs>
  <TitlesOfParts>
    <vt:vector size="24" baseType="lpstr">
      <vt:lpstr>Prachamati SemiCondensed</vt:lpstr>
      <vt:lpstr>Prachamati SemiCondensed Bold</vt:lpstr>
      <vt:lpstr>Canva Sans</vt:lpstr>
      <vt:lpstr>Calibri</vt:lpstr>
      <vt:lpstr>Libre Baskerville</vt:lpstr>
      <vt:lpstr>League Gothic</vt:lpstr>
      <vt:lpstr>Arial</vt:lpstr>
      <vt:lpstr>Office Theme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KA220-Nachhaltigkeit</dc:title>
  <dc:creator>Felhasználó</dc:creator>
  <cp:lastModifiedBy>Felhasználó</cp:lastModifiedBy>
  <cp:revision>2</cp:revision>
  <dcterms:created xsi:type="dcterms:W3CDTF">2006-08-16T00:00:00Z</dcterms:created>
  <dcterms:modified xsi:type="dcterms:W3CDTF">2026-06-08T19:57:00Z</dcterms:modified>
  <dc:identifier>DAHLi8xJXsQ</dc:identifier>
</cp:coreProperties>
</file>